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958" r:id="rId4"/>
  </p:sldMasterIdLst>
  <p:notesMasterIdLst>
    <p:notesMasterId r:id="rId17"/>
  </p:notesMasterIdLst>
  <p:sldIdLst>
    <p:sldId id="256" r:id="rId5"/>
    <p:sldId id="257" r:id="rId6"/>
    <p:sldId id="259" r:id="rId7"/>
    <p:sldId id="260" r:id="rId8"/>
    <p:sldId id="261" r:id="rId9"/>
    <p:sldId id="262" r:id="rId10"/>
    <p:sldId id="263" r:id="rId11"/>
    <p:sldId id="264" r:id="rId12"/>
    <p:sldId id="265" r:id="rId13"/>
    <p:sldId id="266" r:id="rId14"/>
    <p:sldId id="267" r:id="rId15"/>
    <p:sldId id="268"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78731" autoAdjust="0"/>
  </p:normalViewPr>
  <p:slideViewPr>
    <p:cSldViewPr snapToGrid="0">
      <p:cViewPr varScale="1">
        <p:scale>
          <a:sx n="90" d="100"/>
          <a:sy n="90" d="100"/>
        </p:scale>
        <p:origin x="1332" y="78"/>
      </p:cViewPr>
      <p:guideLst/>
    </p:cSldViewPr>
  </p:slideViewPr>
  <p:outlineViewPr>
    <p:cViewPr>
      <p:scale>
        <a:sx n="33" d="100"/>
        <a:sy n="33" d="100"/>
      </p:scale>
      <p:origin x="0" y="-1830"/>
    </p:cViewPr>
  </p:outlineViewPr>
  <p:notesTextViewPr>
    <p:cViewPr>
      <p:scale>
        <a:sx n="1" d="1"/>
        <a:sy n="1" d="1"/>
      </p:scale>
      <p:origin x="0" y="0"/>
    </p:cViewPr>
  </p:notesTextViewPr>
  <p:notesViewPr>
    <p:cSldViewPr snapToGrid="0">
      <p:cViewPr varScale="1">
        <p:scale>
          <a:sx n="87" d="100"/>
          <a:sy n="87" d="100"/>
        </p:scale>
        <p:origin x="3840" y="8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Ian Coles | TRICS" userId="e39e6a2d-cb02-47f7-a2e2-d83a41b76ae8" providerId="ADAL" clId="{00994F82-55C8-4491-AFAE-9898EDB20F28}"/>
    <pc:docChg chg="custSel modSld">
      <pc:chgData name="Ian Coles | TRICS" userId="e39e6a2d-cb02-47f7-a2e2-d83a41b76ae8" providerId="ADAL" clId="{00994F82-55C8-4491-AFAE-9898EDB20F28}" dt="2023-09-12T08:34:56.567" v="4" actId="478"/>
      <pc:docMkLst>
        <pc:docMk/>
      </pc:docMkLst>
      <pc:sldChg chg="delSp mod">
        <pc:chgData name="Ian Coles | TRICS" userId="e39e6a2d-cb02-47f7-a2e2-d83a41b76ae8" providerId="ADAL" clId="{00994F82-55C8-4491-AFAE-9898EDB20F28}" dt="2023-09-12T08:34:44.877" v="0" actId="478"/>
        <pc:sldMkLst>
          <pc:docMk/>
          <pc:sldMk cId="1997197960" sldId="259"/>
        </pc:sldMkLst>
        <pc:picChg chg="del">
          <ac:chgData name="Ian Coles | TRICS" userId="e39e6a2d-cb02-47f7-a2e2-d83a41b76ae8" providerId="ADAL" clId="{00994F82-55C8-4491-AFAE-9898EDB20F28}" dt="2023-09-12T08:34:44.877" v="0" actId="478"/>
          <ac:picMkLst>
            <pc:docMk/>
            <pc:sldMk cId="1997197960" sldId="259"/>
            <ac:picMk id="8" creationId="{D3ED9C7C-778D-4E8A-B9FC-83BC14C92C11}"/>
          </ac:picMkLst>
        </pc:picChg>
      </pc:sldChg>
      <pc:sldChg chg="delSp mod">
        <pc:chgData name="Ian Coles | TRICS" userId="e39e6a2d-cb02-47f7-a2e2-d83a41b76ae8" providerId="ADAL" clId="{00994F82-55C8-4491-AFAE-9898EDB20F28}" dt="2023-09-12T08:34:49.321" v="1" actId="478"/>
        <pc:sldMkLst>
          <pc:docMk/>
          <pc:sldMk cId="3387443796" sldId="263"/>
        </pc:sldMkLst>
        <pc:picChg chg="del">
          <ac:chgData name="Ian Coles | TRICS" userId="e39e6a2d-cb02-47f7-a2e2-d83a41b76ae8" providerId="ADAL" clId="{00994F82-55C8-4491-AFAE-9898EDB20F28}" dt="2023-09-12T08:34:49.321" v="1" actId="478"/>
          <ac:picMkLst>
            <pc:docMk/>
            <pc:sldMk cId="3387443796" sldId="263"/>
            <ac:picMk id="5" creationId="{1AD4F899-6A06-4D95-8ECE-39EEC2EA82E2}"/>
          </ac:picMkLst>
        </pc:picChg>
      </pc:sldChg>
      <pc:sldChg chg="delSp mod">
        <pc:chgData name="Ian Coles | TRICS" userId="e39e6a2d-cb02-47f7-a2e2-d83a41b76ae8" providerId="ADAL" clId="{00994F82-55C8-4491-AFAE-9898EDB20F28}" dt="2023-09-12T08:34:51.832" v="2" actId="478"/>
        <pc:sldMkLst>
          <pc:docMk/>
          <pc:sldMk cId="183011180" sldId="264"/>
        </pc:sldMkLst>
        <pc:picChg chg="del">
          <ac:chgData name="Ian Coles | TRICS" userId="e39e6a2d-cb02-47f7-a2e2-d83a41b76ae8" providerId="ADAL" clId="{00994F82-55C8-4491-AFAE-9898EDB20F28}" dt="2023-09-12T08:34:51.832" v="2" actId="478"/>
          <ac:picMkLst>
            <pc:docMk/>
            <pc:sldMk cId="183011180" sldId="264"/>
            <ac:picMk id="5" creationId="{1766AE66-397A-4050-ABDC-04C0CE657BE2}"/>
          </ac:picMkLst>
        </pc:picChg>
      </pc:sldChg>
      <pc:sldChg chg="delSp mod">
        <pc:chgData name="Ian Coles | TRICS" userId="e39e6a2d-cb02-47f7-a2e2-d83a41b76ae8" providerId="ADAL" clId="{00994F82-55C8-4491-AFAE-9898EDB20F28}" dt="2023-09-12T08:34:53.790" v="3" actId="478"/>
        <pc:sldMkLst>
          <pc:docMk/>
          <pc:sldMk cId="1570286308" sldId="265"/>
        </pc:sldMkLst>
        <pc:picChg chg="del">
          <ac:chgData name="Ian Coles | TRICS" userId="e39e6a2d-cb02-47f7-a2e2-d83a41b76ae8" providerId="ADAL" clId="{00994F82-55C8-4491-AFAE-9898EDB20F28}" dt="2023-09-12T08:34:53.790" v="3" actId="478"/>
          <ac:picMkLst>
            <pc:docMk/>
            <pc:sldMk cId="1570286308" sldId="265"/>
            <ac:picMk id="5" creationId="{1766AE66-397A-4050-ABDC-04C0CE657BE2}"/>
          </ac:picMkLst>
        </pc:picChg>
      </pc:sldChg>
      <pc:sldChg chg="delSp mod">
        <pc:chgData name="Ian Coles | TRICS" userId="e39e6a2d-cb02-47f7-a2e2-d83a41b76ae8" providerId="ADAL" clId="{00994F82-55C8-4491-AFAE-9898EDB20F28}" dt="2023-09-12T08:34:56.567" v="4" actId="478"/>
        <pc:sldMkLst>
          <pc:docMk/>
          <pc:sldMk cId="2664500569" sldId="266"/>
        </pc:sldMkLst>
        <pc:picChg chg="del">
          <ac:chgData name="Ian Coles | TRICS" userId="e39e6a2d-cb02-47f7-a2e2-d83a41b76ae8" providerId="ADAL" clId="{00994F82-55C8-4491-AFAE-9898EDB20F28}" dt="2023-09-12T08:34:56.567" v="4" actId="478"/>
          <ac:picMkLst>
            <pc:docMk/>
            <pc:sldMk cId="2664500569" sldId="266"/>
            <ac:picMk id="5" creationId="{1766AE66-397A-4050-ABDC-04C0CE657BE2}"/>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B1D75F6-C575-4993-B7DC-F66448725145}" type="datetimeFigureOut">
              <a:rPr lang="en-US" smtClean="0"/>
              <a:t>9/12/2023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13225A2-7D03-413E-BA3B-EF83054293A6}" type="slidenum">
              <a:rPr lang="en-US" smtClean="0"/>
              <a:t>‹#›</a:t>
            </a:fld>
            <a:endParaRPr lang="en-US"/>
          </a:p>
        </p:txBody>
      </p:sp>
    </p:spTree>
    <p:extLst>
      <p:ext uri="{BB962C8B-B14F-4D97-AF65-F5344CB8AC3E}">
        <p14:creationId xmlns:p14="http://schemas.microsoft.com/office/powerpoint/2010/main" val="13989806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In this presentation I shall be briefly speaking about the TRICS Good Practice Guide, and ideas for changes and additions prior to a major update to the guidance in 2020.</a:t>
            </a:r>
            <a:endParaRPr lang="en-US" dirty="0"/>
          </a:p>
        </p:txBody>
      </p:sp>
      <p:sp>
        <p:nvSpPr>
          <p:cNvPr id="4" name="Slide Number Placeholder 3"/>
          <p:cNvSpPr>
            <a:spLocks noGrp="1"/>
          </p:cNvSpPr>
          <p:nvPr>
            <p:ph type="sldNum" sz="quarter" idx="10"/>
          </p:nvPr>
        </p:nvSpPr>
        <p:spPr/>
        <p:txBody>
          <a:bodyPr/>
          <a:lstStyle/>
          <a:p>
            <a:fld id="{C13225A2-7D03-413E-BA3B-EF83054293A6}" type="slidenum">
              <a:rPr lang="en-US" smtClean="0"/>
              <a:t>1</a:t>
            </a:fld>
            <a:endParaRPr lang="en-US"/>
          </a:p>
        </p:txBody>
      </p:sp>
    </p:spTree>
    <p:extLst>
      <p:ext uri="{BB962C8B-B14F-4D97-AF65-F5344CB8AC3E}">
        <p14:creationId xmlns:p14="http://schemas.microsoft.com/office/powerpoint/2010/main" val="3222896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The final few ideas are listed here. There should be more specific guidance on maximising survey samples, and how users should not blanket-exclude by region. I think our recent analysis of trip rate variation by region and by main location type will feed into this quite nicely. Better guidance on the use of GFA has been suggested, especially when it comes to land use categories within TRICS that include areas of both internal and external GFA. We do agree that clearer and more comprehensive guidance would be helpful here. The next suggestion was an inclusion of a sample TRICS derivation of trip rates outlining good practice and the potential pitfalls at each stage. And the final suggestion was generally more explicit TRICS guidance covering the use of the audit facility and the use of up to date versions of TRICS. So as you can see, we did receive quite a variety of useful suggestions, which we will be most certainly looking into further as we develop the good practice update. </a:t>
            </a:r>
            <a:endParaRPr lang="en-US" dirty="0"/>
          </a:p>
        </p:txBody>
      </p:sp>
      <p:sp>
        <p:nvSpPr>
          <p:cNvPr id="4" name="Slide Number Placeholder 3"/>
          <p:cNvSpPr>
            <a:spLocks noGrp="1"/>
          </p:cNvSpPr>
          <p:nvPr>
            <p:ph type="sldNum" sz="quarter" idx="5"/>
          </p:nvPr>
        </p:nvSpPr>
        <p:spPr/>
        <p:txBody>
          <a:bodyPr/>
          <a:lstStyle/>
          <a:p>
            <a:fld id="{C13225A2-7D03-413E-BA3B-EF83054293A6}" type="slidenum">
              <a:rPr lang="en-US" smtClean="0"/>
              <a:t>10</a:t>
            </a:fld>
            <a:endParaRPr lang="en-US"/>
          </a:p>
        </p:txBody>
      </p:sp>
    </p:spTree>
    <p:extLst>
      <p:ext uri="{BB962C8B-B14F-4D97-AF65-F5344CB8AC3E}">
        <p14:creationId xmlns:p14="http://schemas.microsoft.com/office/powerpoint/2010/main" val="300501174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So, as well as what users have suggested through this year’s User Survey, we will also be looking at the results of the analysis of trip rate variation by region and location type. The first stage of this analysis took place last year, and with the results presented at last November’s TRICS Training &amp; Development Forum in York. The results indicated that there were only minor and inconsistent levels of variation by region, with no fundamental regional influences detected. This year we undertook a similar analysis based on main TRICS location type, and we found that in this case there were much more cohesive and logical fundamental variations when you compared central and outer location types (presented earlier today at this event). A technical note on all of this analysis will be published and made available within the TRICS Library by the end of this year, with the 2020 good practice update certainly taking this into account now that we have hard data available to us.</a:t>
            </a:r>
            <a:endParaRPr lang="en-US" dirty="0"/>
          </a:p>
        </p:txBody>
      </p:sp>
      <p:sp>
        <p:nvSpPr>
          <p:cNvPr id="4" name="Slide Number Placeholder 3"/>
          <p:cNvSpPr>
            <a:spLocks noGrp="1"/>
          </p:cNvSpPr>
          <p:nvPr>
            <p:ph type="sldNum" sz="quarter" idx="5"/>
          </p:nvPr>
        </p:nvSpPr>
        <p:spPr/>
        <p:txBody>
          <a:bodyPr/>
          <a:lstStyle/>
          <a:p>
            <a:fld id="{C13225A2-7D03-413E-BA3B-EF83054293A6}" type="slidenum">
              <a:rPr lang="en-US" smtClean="0"/>
              <a:t>11</a:t>
            </a:fld>
            <a:endParaRPr lang="en-US"/>
          </a:p>
        </p:txBody>
      </p:sp>
    </p:spTree>
    <p:extLst>
      <p:ext uri="{BB962C8B-B14F-4D97-AF65-F5344CB8AC3E}">
        <p14:creationId xmlns:p14="http://schemas.microsoft.com/office/powerpoint/2010/main" val="289096615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Finally, we will be looking at changes in behaviour and the future of transport assessments, as we feel it is important that our guidance is up to date and at the same time forward looking.  An analysis on trip rate changes over time was presented here today, and this will be followed after my presentation by a penal discussion looking in to the more detailed issues of changes in behaviour and the future of Transport Assessments. We hope that you all get involved in this open forum as we would really like to hear your thoughts on this as we move forwards. A detailed, independent study has been commissioned by TRICS, and a report will be made available to all users once it has been completed. Of course, the 202 update on good practice will need to take all of this into account.</a:t>
            </a:r>
            <a:endParaRPr lang="en-US" dirty="0"/>
          </a:p>
        </p:txBody>
      </p:sp>
      <p:sp>
        <p:nvSpPr>
          <p:cNvPr id="4" name="Slide Number Placeholder 3"/>
          <p:cNvSpPr>
            <a:spLocks noGrp="1"/>
          </p:cNvSpPr>
          <p:nvPr>
            <p:ph type="sldNum" sz="quarter" idx="5"/>
          </p:nvPr>
        </p:nvSpPr>
        <p:spPr/>
        <p:txBody>
          <a:bodyPr/>
          <a:lstStyle/>
          <a:p>
            <a:fld id="{C13225A2-7D03-413E-BA3B-EF83054293A6}" type="slidenum">
              <a:rPr lang="en-US" smtClean="0"/>
              <a:t>12</a:t>
            </a:fld>
            <a:endParaRPr lang="en-US"/>
          </a:p>
        </p:txBody>
      </p:sp>
    </p:spTree>
    <p:extLst>
      <p:ext uri="{BB962C8B-B14F-4D97-AF65-F5344CB8AC3E}">
        <p14:creationId xmlns:p14="http://schemas.microsoft.com/office/powerpoint/2010/main" val="233825323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kern="1200" dirty="0">
                <a:solidFill>
                  <a:schemeClr val="tx1"/>
                </a:solidFill>
                <a:effectLst/>
                <a:latin typeface="+mn-lt"/>
                <a:ea typeface="+mn-ea"/>
                <a:cs typeface="+mn-cs"/>
              </a:rPr>
              <a:t>Here is some basic background to the TRICS Good Practice Guide, which I am sure you are all familiar with. TRICS Consortium Limited strongly encourages all users of the system to become familiar with the guidance, which was first written in 2005 and is designed to encourage good practice by all TRICS users, including those supplying TRICS results and those auditing it. The document is available to all users (and to anyone else who requests a copy as it is publicly available), within the Library module of the TRICS system once you have logged in and started the system. It should be noted, as we have often done in the past, that the guidance is often referenced at Public Inquiry level, and Inspectors are aware of its existence. Regular updates to the guidance have been issued over the years. The guidance itself is not intended to provide “rules” to users, but instead asks them to use their professional judgement and use TRICS in the most appropriate and correct way. We are intending to release a major update to the guidance in 2020, and the process of collating information to make this happen has begun.</a:t>
            </a: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C13225A2-7D03-413E-BA3B-EF83054293A6}" type="slidenum">
              <a:rPr lang="en-US" smtClean="0"/>
              <a:t>2</a:t>
            </a:fld>
            <a:endParaRPr lang="en-US"/>
          </a:p>
        </p:txBody>
      </p:sp>
    </p:spTree>
    <p:extLst>
      <p:ext uri="{BB962C8B-B14F-4D97-AF65-F5344CB8AC3E}">
        <p14:creationId xmlns:p14="http://schemas.microsoft.com/office/powerpoint/2010/main" val="36797783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I can provide a brief summary of the guidance as it currently stands. The last update was undertaken in 2016, so a major update is definitely now due. This is a good opportunity for us to look at the guidance in detail and deliver an update with a good, solid structure to keep everything up to date as TRICS continues to evolve. The guidance is currently split into 20 separate sections, which I shall list as follows.</a:t>
            </a:r>
            <a:endParaRPr lang="en-US" dirty="0"/>
          </a:p>
        </p:txBody>
      </p:sp>
      <p:sp>
        <p:nvSpPr>
          <p:cNvPr id="4" name="Slide Number Placeholder 3"/>
          <p:cNvSpPr>
            <a:spLocks noGrp="1"/>
          </p:cNvSpPr>
          <p:nvPr>
            <p:ph type="sldNum" sz="quarter" idx="10"/>
          </p:nvPr>
        </p:nvSpPr>
        <p:spPr/>
        <p:txBody>
          <a:bodyPr/>
          <a:lstStyle/>
          <a:p>
            <a:fld id="{C13225A2-7D03-413E-BA3B-EF83054293A6}" type="slidenum">
              <a:rPr lang="en-US" smtClean="0"/>
              <a:t>3</a:t>
            </a:fld>
            <a:endParaRPr lang="en-US"/>
          </a:p>
        </p:txBody>
      </p:sp>
    </p:spTree>
    <p:extLst>
      <p:ext uri="{BB962C8B-B14F-4D97-AF65-F5344CB8AC3E}">
        <p14:creationId xmlns:p14="http://schemas.microsoft.com/office/powerpoint/2010/main" val="383971320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The following three slides summarise the sections of the current guidance. We start with an overview as a way of an introduction, and this is followed by a section on using the most up to date version of TRICS (which we always recommend unless there is a specific reason to use an older version – note that archive versions are available to all users). This is followed by a section on understanding the TRICS land use definitions, and then a section on site selection by region and data fields, The use of TRICS comment boxes is then discussed (as we have plenty of text comments within the individual survey sites in the database – we encourage our data suppliers to be as descriptive as possible to help users fully understand the sites on the system). And then there is a section on understanding trip rate calculation parameter definitions. It should be noted that everything in TRICS is defined, and the definitions section of the TRICS Help files can be easily accessed via the Help icon on all TRICS system screens. Then we have a section on using older TRICS data within the database, as after all we have been collecting data for some 30 years now.</a:t>
            </a:r>
            <a:endParaRPr lang="en-US" dirty="0"/>
          </a:p>
        </p:txBody>
      </p:sp>
      <p:sp>
        <p:nvSpPr>
          <p:cNvPr id="4" name="Slide Number Placeholder 3"/>
          <p:cNvSpPr>
            <a:spLocks noGrp="1"/>
          </p:cNvSpPr>
          <p:nvPr>
            <p:ph type="sldNum" sz="quarter" idx="10"/>
          </p:nvPr>
        </p:nvSpPr>
        <p:spPr/>
        <p:txBody>
          <a:bodyPr/>
          <a:lstStyle/>
          <a:p>
            <a:fld id="{C13225A2-7D03-413E-BA3B-EF83054293A6}" type="slidenum">
              <a:rPr lang="en-US" smtClean="0"/>
              <a:t>4</a:t>
            </a:fld>
            <a:endParaRPr lang="en-US"/>
          </a:p>
        </p:txBody>
      </p:sp>
    </p:spTree>
    <p:extLst>
      <p:ext uri="{BB962C8B-B14F-4D97-AF65-F5344CB8AC3E}">
        <p14:creationId xmlns:p14="http://schemas.microsoft.com/office/powerpoint/2010/main" val="105184019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The next section looks at seasonal trip rate variation. Users should note that there are two survey windows in TRICS, the first being from March until mid July, and the second being from September to November (with some surveys at the beginning of December if this is necessary but not too far into the month), so we do cover quite a big chunk of the year with our surveys. There is then a section on peak hours and days, followed by a section on avoiding the production of predetermined “preferred” trip rates (in short attempting to make trip rates fit what you are looking for, which we strongly discourage). Then we have a section on representative sample sizes and cross-testing. What we tend to say here at TRICS is that users should try to be “inclusive” more than “exclusive”, to maximise survey samples. It is a fine balance between the strictness of your selection criteria and the number of surveys that you end up with in your sample, and the guidance discusses this in some detail. Then we look at re-surveys and multi-surveys, followed by a section on weighting factors in trip rate calculations (after all we are using mean averaging in the process). Then we have a section on trip rates and limits of extrapolation (using the “estimate” feature that you see available on trip rate results screens).</a:t>
            </a:r>
            <a:endParaRPr lang="en-US" dirty="0"/>
          </a:p>
        </p:txBody>
      </p:sp>
      <p:sp>
        <p:nvSpPr>
          <p:cNvPr id="4" name="Slide Number Placeholder 3"/>
          <p:cNvSpPr>
            <a:spLocks noGrp="1"/>
          </p:cNvSpPr>
          <p:nvPr>
            <p:ph type="sldNum" sz="quarter" idx="10"/>
          </p:nvPr>
        </p:nvSpPr>
        <p:spPr/>
        <p:txBody>
          <a:bodyPr/>
          <a:lstStyle/>
          <a:p>
            <a:fld id="{C13225A2-7D03-413E-BA3B-EF83054293A6}" type="slidenum">
              <a:rPr lang="en-US" smtClean="0"/>
              <a:t>5</a:t>
            </a:fld>
            <a:endParaRPr lang="en-US"/>
          </a:p>
        </p:txBody>
      </p:sp>
    </p:spTree>
    <p:extLst>
      <p:ext uri="{BB962C8B-B14F-4D97-AF65-F5344CB8AC3E}">
        <p14:creationId xmlns:p14="http://schemas.microsoft.com/office/powerpoint/2010/main" val="184100436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The next section looked at mixed use sites and how to deal with them using TRICS, followed by a section on count type definitions. This is then followed by a look at the correct presentation of trip rates and methods, which we see as something fundamental. It is very important that those providing TRICS results explain how they arrived at their results, and it is equally important for those tasked with auditing Transport Assessments ask the question should it not be clear to them how results were arrived at. Evidence is key when providing TRICS information. Then we look at the Standardised Assessment Methodology (known as SAM), the method for monitoring travel plans by ensuring that developers undertake multi-modal TRICS surveys as part of planning conditions (and we process many of these surveys every year). The next section looks at how surveys can become TRICS compliant, and how organisations can supply us with their own data and can have it certified as such. At the end of the document there is a brief summary which provides a reminder of the main points of the guidance.</a:t>
            </a:r>
            <a:endParaRPr lang="en-US" dirty="0"/>
          </a:p>
        </p:txBody>
      </p:sp>
      <p:sp>
        <p:nvSpPr>
          <p:cNvPr id="4" name="Slide Number Placeholder 3"/>
          <p:cNvSpPr>
            <a:spLocks noGrp="1"/>
          </p:cNvSpPr>
          <p:nvPr>
            <p:ph type="sldNum" sz="quarter" idx="10"/>
          </p:nvPr>
        </p:nvSpPr>
        <p:spPr/>
        <p:txBody>
          <a:bodyPr/>
          <a:lstStyle/>
          <a:p>
            <a:fld id="{C13225A2-7D03-413E-BA3B-EF83054293A6}" type="slidenum">
              <a:rPr lang="en-US" smtClean="0"/>
              <a:t>6</a:t>
            </a:fld>
            <a:endParaRPr lang="en-US"/>
          </a:p>
        </p:txBody>
      </p:sp>
    </p:spTree>
    <p:extLst>
      <p:ext uri="{BB962C8B-B14F-4D97-AF65-F5344CB8AC3E}">
        <p14:creationId xmlns:p14="http://schemas.microsoft.com/office/powerpoint/2010/main" val="196367571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So, we are looking at a major update of the guidance for 2020, which will be a full review and re-structuring of the guidance prior to us working on series 8 of the TRICS system. As well as a general update, we will be looking at three areas where we can change the document. The first will be the responses to the 2019 TRICS User Survey, which asked for user ideas about the update. Then we will take into account the analysis we have undertaken over the past year into trip rates by region and main location type, and this will feed into the update accordingly (a technical note will be produced on this by the end of this year and will be made available in the TRICS Library as usual). And the discussions we are having about the future of Transport Assessments and changes in behaviour will also be taken into account. So as you can see, this will be a very thorough review following a comprehensive listening exercise.</a:t>
            </a:r>
            <a:endParaRPr lang="en-US" dirty="0"/>
          </a:p>
        </p:txBody>
      </p:sp>
      <p:sp>
        <p:nvSpPr>
          <p:cNvPr id="4" name="Slide Number Placeholder 3"/>
          <p:cNvSpPr>
            <a:spLocks noGrp="1"/>
          </p:cNvSpPr>
          <p:nvPr>
            <p:ph type="sldNum" sz="quarter" idx="5"/>
          </p:nvPr>
        </p:nvSpPr>
        <p:spPr/>
        <p:txBody>
          <a:bodyPr/>
          <a:lstStyle/>
          <a:p>
            <a:fld id="{C13225A2-7D03-413E-BA3B-EF83054293A6}" type="slidenum">
              <a:rPr lang="en-US" smtClean="0"/>
              <a:t>7</a:t>
            </a:fld>
            <a:endParaRPr lang="en-US"/>
          </a:p>
        </p:txBody>
      </p:sp>
    </p:spTree>
    <p:extLst>
      <p:ext uri="{BB962C8B-B14F-4D97-AF65-F5344CB8AC3E}">
        <p14:creationId xmlns:p14="http://schemas.microsoft.com/office/powerpoint/2010/main" val="305997175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Here is a summary of the ideas on good practice we received as part of the 2019 TRICS User Survey. It has been suggested that we look at guidance on the use (or not) of Census journey to work data. More information has been requested on internalisation and linked trips, which of course remains a popular topic and will be something we look into (although of course there is no magic number that can be provided). A “how to” user guide, effectively a full TRICS user manual, has also been suggested. Although the Help files within the system effectively present a user guide, we could consider introducing a more detailed and structured document. There was the request for better clarification of “compatible” TRICS location types, and a suggestion was made to provide information on TRICS trip rate averages as opposed to users calculating their own averages from TRICS rank order lists (something that we have dealt with in the past but which may need further detailed technical clarification).</a:t>
            </a:r>
            <a:endParaRPr lang="en-US" dirty="0"/>
          </a:p>
        </p:txBody>
      </p:sp>
      <p:sp>
        <p:nvSpPr>
          <p:cNvPr id="4" name="Slide Number Placeholder 3"/>
          <p:cNvSpPr>
            <a:spLocks noGrp="1"/>
          </p:cNvSpPr>
          <p:nvPr>
            <p:ph type="sldNum" sz="quarter" idx="5"/>
          </p:nvPr>
        </p:nvSpPr>
        <p:spPr/>
        <p:txBody>
          <a:bodyPr/>
          <a:lstStyle/>
          <a:p>
            <a:fld id="{C13225A2-7D03-413E-BA3B-EF83054293A6}" type="slidenum">
              <a:rPr lang="en-US" smtClean="0"/>
              <a:t>8</a:t>
            </a:fld>
            <a:endParaRPr lang="en-US"/>
          </a:p>
        </p:txBody>
      </p:sp>
    </p:spTree>
    <p:extLst>
      <p:ext uri="{BB962C8B-B14F-4D97-AF65-F5344CB8AC3E}">
        <p14:creationId xmlns:p14="http://schemas.microsoft.com/office/powerpoint/2010/main" val="390491731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The next suggestion was to identify suggested parameters to help select comparable sites (settlement size, distance to nearest similar site, public transport information, etc). Then there was an idea to provide clearer guidance on location sub-categories and their appropriate use, something that we have not really touched on to date, and something of more importance now seeing how the database has continued to expand with significant numbers of new surveys added every year. There was a suggestion that we should provide guidance on selecting sites and the local compatibility in terms of local road networks etc, perhaps incorporating some of the factors that can influence trip generation outside of the TRICS system. And a user suggested that we should provide information and guidance on BREEAM (a sustainability assessment method for </a:t>
            </a:r>
            <a:r>
              <a:rPr lang="en-GB" dirty="0" err="1"/>
              <a:t>masterplanning</a:t>
            </a:r>
            <a:r>
              <a:rPr lang="en-GB" dirty="0"/>
              <a:t> projects, infrastructure and buildings). </a:t>
            </a:r>
            <a:endParaRPr lang="en-US" dirty="0"/>
          </a:p>
        </p:txBody>
      </p:sp>
      <p:sp>
        <p:nvSpPr>
          <p:cNvPr id="4" name="Slide Number Placeholder 3"/>
          <p:cNvSpPr>
            <a:spLocks noGrp="1"/>
          </p:cNvSpPr>
          <p:nvPr>
            <p:ph type="sldNum" sz="quarter" idx="5"/>
          </p:nvPr>
        </p:nvSpPr>
        <p:spPr/>
        <p:txBody>
          <a:bodyPr/>
          <a:lstStyle/>
          <a:p>
            <a:fld id="{C13225A2-7D03-413E-BA3B-EF83054293A6}" type="slidenum">
              <a:rPr lang="en-US" smtClean="0"/>
              <a:t>9</a:t>
            </a:fld>
            <a:endParaRPr lang="en-US"/>
          </a:p>
        </p:txBody>
      </p:sp>
    </p:spTree>
    <p:extLst>
      <p:ext uri="{BB962C8B-B14F-4D97-AF65-F5344CB8AC3E}">
        <p14:creationId xmlns:p14="http://schemas.microsoft.com/office/powerpoint/2010/main" val="44938433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242851"/>
            <a:ext cx="8968084" cy="275942"/>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11716" y="4243845"/>
            <a:ext cx="3077108" cy="276940"/>
          </a:xfrm>
          <a:prstGeom prst="rect">
            <a:avLst/>
          </a:prstGeom>
        </p:spPr>
      </p:pic>
      <p:sp>
        <p:nvSpPr>
          <p:cNvPr id="9" name="Rectangle 8"/>
          <p:cNvSpPr/>
          <p:nvPr/>
        </p:nvSpPr>
        <p:spPr bwMode="ltGray">
          <a:xfrm>
            <a:off x="0" y="2590078"/>
            <a:ext cx="8968085"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9111715" y="2590078"/>
            <a:ext cx="3077109"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80322" y="2733709"/>
            <a:ext cx="8144134" cy="1373070"/>
          </a:xfrm>
        </p:spPr>
        <p:txBody>
          <a:bodyPr anchor="b">
            <a:noAutofit/>
          </a:bodyPr>
          <a:lstStyle>
            <a:lvl1pPr algn="r">
              <a:defRPr sz="5400"/>
            </a:lvl1pPr>
          </a:lstStyle>
          <a:p>
            <a:r>
              <a:rPr lang="en-US"/>
              <a:t>Click to edit Master title style</a:t>
            </a:r>
            <a:endParaRPr lang="en-US" dirty="0"/>
          </a:p>
        </p:txBody>
      </p:sp>
      <p:sp>
        <p:nvSpPr>
          <p:cNvPr id="3" name="Subtitle 2"/>
          <p:cNvSpPr>
            <a:spLocks noGrp="1"/>
          </p:cNvSpPr>
          <p:nvPr>
            <p:ph type="subTitle" idx="1"/>
          </p:nvPr>
        </p:nvSpPr>
        <p:spPr>
          <a:xfrm>
            <a:off x="680322" y="4394039"/>
            <a:ext cx="8144134" cy="1117687"/>
          </a:xfrm>
        </p:spPr>
        <p:txBody>
          <a:bodyPr>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9/12/2023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9255346" y="2750337"/>
            <a:ext cx="1171888" cy="1356442"/>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9644935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4711616"/>
            <a:ext cx="9613859" cy="453051"/>
          </a:xfrm>
        </p:spPr>
        <p:txBody>
          <a:bodyPr anchor="b">
            <a:normAutofit/>
          </a:bodyPr>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680322" y="609597"/>
            <a:ext cx="9613859" cy="3589575"/>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0319" y="5169583"/>
            <a:ext cx="9613862" cy="62297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pPr/>
              <a:t>9/12/2023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309"/>
            <a:ext cx="1154151" cy="1090789"/>
          </a:xfrm>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7246743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609597"/>
            <a:ext cx="9613858" cy="3592750"/>
          </a:xfrm>
        </p:spPr>
        <p:txBody>
          <a:bodyPr anchor="ctr"/>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680322" y="4711615"/>
            <a:ext cx="9613859" cy="1090789"/>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pPr/>
              <a:t>9/12/2023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615"/>
            <a:ext cx="1154151" cy="1090789"/>
          </a:xfrm>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69598033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1" name="Picture 10"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3" name="Picture 12"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4" name="Rectangle 13"/>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127856" y="609598"/>
            <a:ext cx="8718877" cy="3036061"/>
          </a:xfrm>
        </p:spPr>
        <p:txBody>
          <a:bodyPr anchor="ctr"/>
          <a:lstStyle>
            <a:lvl1pPr>
              <a:defRPr sz="3200"/>
            </a:lvl1pPr>
          </a:lstStyle>
          <a:p>
            <a:r>
              <a:rPr lang="en-US"/>
              <a:t>Click to edit Master title style</a:t>
            </a:r>
            <a:endParaRPr lang="en-US" dirty="0"/>
          </a:p>
        </p:txBody>
      </p:sp>
      <p:sp>
        <p:nvSpPr>
          <p:cNvPr id="12" name="Text Placeholder 3"/>
          <p:cNvSpPr>
            <a:spLocks noGrp="1"/>
          </p:cNvSpPr>
          <p:nvPr>
            <p:ph type="body" sz="half" idx="13"/>
          </p:nvPr>
        </p:nvSpPr>
        <p:spPr>
          <a:xfrm>
            <a:off x="1402288" y="3653379"/>
            <a:ext cx="815657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4" name="Text Placeholder 3"/>
          <p:cNvSpPr>
            <a:spLocks noGrp="1"/>
          </p:cNvSpPr>
          <p:nvPr>
            <p:ph type="body" sz="half" idx="2"/>
          </p:nvPr>
        </p:nvSpPr>
        <p:spPr>
          <a:xfrm>
            <a:off x="680322" y="4711615"/>
            <a:ext cx="9613859" cy="1090789"/>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pPr/>
              <a:t>9/12/2023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smtClean="0"/>
              <a:pPr/>
              <a:t>‹#›</a:t>
            </a:fld>
            <a:endParaRPr lang="en-US" dirty="0"/>
          </a:p>
        </p:txBody>
      </p:sp>
      <p:sp>
        <p:nvSpPr>
          <p:cNvPr id="16" name="TextBox 15"/>
          <p:cNvSpPr txBox="1"/>
          <p:nvPr/>
        </p:nvSpPr>
        <p:spPr>
          <a:xfrm>
            <a:off x="583572" y="74811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7200" dirty="0">
                <a:solidFill>
                  <a:schemeClr val="tx1"/>
                </a:solidFill>
                <a:effectLst/>
              </a:rPr>
              <a:t>“</a:t>
            </a:r>
          </a:p>
        </p:txBody>
      </p:sp>
      <p:sp>
        <p:nvSpPr>
          <p:cNvPr id="17" name="TextBox 16"/>
          <p:cNvSpPr txBox="1"/>
          <p:nvPr/>
        </p:nvSpPr>
        <p:spPr>
          <a:xfrm>
            <a:off x="9662809" y="30335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7200" dirty="0">
                <a:solidFill>
                  <a:schemeClr val="tx1"/>
                </a:solidFill>
                <a:effectLst/>
              </a:rPr>
              <a:t>”</a:t>
            </a:r>
          </a:p>
        </p:txBody>
      </p:sp>
    </p:spTree>
    <p:extLst>
      <p:ext uri="{BB962C8B-B14F-4D97-AF65-F5344CB8AC3E}">
        <p14:creationId xmlns:p14="http://schemas.microsoft.com/office/powerpoint/2010/main" val="329306383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9" name="Picture 8"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0" name="Picture 9"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1" name="Rectangle 10"/>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4711615"/>
            <a:ext cx="9613862" cy="588535"/>
          </a:xfrm>
        </p:spPr>
        <p:txBody>
          <a:bodyPr anchor="b"/>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680320" y="5300149"/>
            <a:ext cx="9613862" cy="50225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pPr/>
              <a:t>9/12/2023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80435332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pic>
        <p:nvPicPr>
          <p:cNvPr id="13" name="Picture 12"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4" name="Picture 13"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6" name="Rectangle 15"/>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Title 1"/>
          <p:cNvSpPr>
            <a:spLocks noGrp="1"/>
          </p:cNvSpPr>
          <p:nvPr>
            <p:ph type="title"/>
          </p:nvPr>
        </p:nvSpPr>
        <p:spPr>
          <a:xfrm>
            <a:off x="669222" y="753228"/>
            <a:ext cx="9624960" cy="1080938"/>
          </a:xfrm>
        </p:spPr>
        <p:txBody>
          <a:bodyPr/>
          <a:lstStyle/>
          <a:p>
            <a:r>
              <a:rPr lang="en-US"/>
              <a:t>Click to edit Master title style</a:t>
            </a:r>
            <a:endParaRPr lang="en-US" dirty="0"/>
          </a:p>
        </p:txBody>
      </p:sp>
      <p:sp>
        <p:nvSpPr>
          <p:cNvPr id="7" name="Text Placeholder 2"/>
          <p:cNvSpPr>
            <a:spLocks noGrp="1"/>
          </p:cNvSpPr>
          <p:nvPr>
            <p:ph type="body" idx="1"/>
          </p:nvPr>
        </p:nvSpPr>
        <p:spPr>
          <a:xfrm>
            <a:off x="660946" y="2336873"/>
            <a:ext cx="3070034"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8" name="Text Placeholder 3"/>
          <p:cNvSpPr>
            <a:spLocks noGrp="1"/>
          </p:cNvSpPr>
          <p:nvPr>
            <p:ph type="body" sz="half" idx="15"/>
          </p:nvPr>
        </p:nvSpPr>
        <p:spPr>
          <a:xfrm>
            <a:off x="680322" y="3022673"/>
            <a:ext cx="3049702"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9" name="Text Placeholder 4"/>
          <p:cNvSpPr>
            <a:spLocks noGrp="1"/>
          </p:cNvSpPr>
          <p:nvPr>
            <p:ph type="body" sz="quarter" idx="3"/>
          </p:nvPr>
        </p:nvSpPr>
        <p:spPr>
          <a:xfrm>
            <a:off x="3956025" y="233687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0" name="Text Placeholder 3"/>
          <p:cNvSpPr>
            <a:spLocks noGrp="1"/>
          </p:cNvSpPr>
          <p:nvPr>
            <p:ph type="body" sz="half" idx="16"/>
          </p:nvPr>
        </p:nvSpPr>
        <p:spPr>
          <a:xfrm>
            <a:off x="3945470" y="3022673"/>
            <a:ext cx="306324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1" name="Text Placeholder 4"/>
          <p:cNvSpPr>
            <a:spLocks noGrp="1"/>
          </p:cNvSpPr>
          <p:nvPr>
            <p:ph type="body" sz="quarter" idx="13"/>
          </p:nvPr>
        </p:nvSpPr>
        <p:spPr>
          <a:xfrm>
            <a:off x="7224156" y="2336873"/>
            <a:ext cx="307002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2" name="Text Placeholder 3"/>
          <p:cNvSpPr>
            <a:spLocks noGrp="1"/>
          </p:cNvSpPr>
          <p:nvPr>
            <p:ph type="body" sz="half" idx="17"/>
          </p:nvPr>
        </p:nvSpPr>
        <p:spPr>
          <a:xfrm>
            <a:off x="7224156" y="3022673"/>
            <a:ext cx="3070025"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3" name="Date Placeholder 2"/>
          <p:cNvSpPr>
            <a:spLocks noGrp="1"/>
          </p:cNvSpPr>
          <p:nvPr>
            <p:ph type="dt" sz="half" idx="10"/>
          </p:nvPr>
        </p:nvSpPr>
        <p:spPr/>
        <p:txBody>
          <a:bodyPr/>
          <a:lstStyle/>
          <a:p>
            <a:fld id="{48A87A34-81AB-432B-8DAE-1953F412C126}" type="datetimeFigureOut">
              <a:rPr lang="en-US" smtClean="0"/>
              <a:t>9/12/2023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0864397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Title 1"/>
          <p:cNvSpPr>
            <a:spLocks noGrp="1"/>
          </p:cNvSpPr>
          <p:nvPr>
            <p:ph type="title"/>
          </p:nvPr>
        </p:nvSpPr>
        <p:spPr>
          <a:xfrm>
            <a:off x="680322" y="753228"/>
            <a:ext cx="9613860" cy="1080938"/>
          </a:xfrm>
        </p:spPr>
        <p:txBody>
          <a:bodyPr/>
          <a:lstStyle/>
          <a:p>
            <a:r>
              <a:rPr lang="en-US"/>
              <a:t>Click to edit Master title style</a:t>
            </a:r>
            <a:endParaRPr lang="en-US" dirty="0"/>
          </a:p>
        </p:txBody>
      </p:sp>
      <p:sp>
        <p:nvSpPr>
          <p:cNvPr id="19" name="Text Placeholder 2"/>
          <p:cNvSpPr>
            <a:spLocks noGrp="1"/>
          </p:cNvSpPr>
          <p:nvPr>
            <p:ph type="body" idx="1"/>
          </p:nvPr>
        </p:nvSpPr>
        <p:spPr>
          <a:xfrm>
            <a:off x="680318" y="4297503"/>
            <a:ext cx="30497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0" name="Picture Placeholder 2"/>
          <p:cNvSpPr>
            <a:spLocks noGrp="1" noChangeAspect="1"/>
          </p:cNvSpPr>
          <p:nvPr>
            <p:ph type="pic" idx="15"/>
          </p:nvPr>
        </p:nvSpPr>
        <p:spPr>
          <a:xfrm>
            <a:off x="680318" y="2336873"/>
            <a:ext cx="30497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1" name="Text Placeholder 3"/>
          <p:cNvSpPr>
            <a:spLocks noGrp="1"/>
          </p:cNvSpPr>
          <p:nvPr>
            <p:ph type="body" sz="half" idx="18"/>
          </p:nvPr>
        </p:nvSpPr>
        <p:spPr>
          <a:xfrm>
            <a:off x="680318" y="4873765"/>
            <a:ext cx="3049705"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22" name="Text Placeholder 4"/>
          <p:cNvSpPr>
            <a:spLocks noGrp="1"/>
          </p:cNvSpPr>
          <p:nvPr>
            <p:ph type="body" sz="quarter" idx="3"/>
          </p:nvPr>
        </p:nvSpPr>
        <p:spPr>
          <a:xfrm>
            <a:off x="3945471" y="429750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3" name="Picture Placeholder 2"/>
          <p:cNvSpPr>
            <a:spLocks noGrp="1" noChangeAspect="1"/>
          </p:cNvSpPr>
          <p:nvPr>
            <p:ph type="pic" idx="21"/>
          </p:nvPr>
        </p:nvSpPr>
        <p:spPr>
          <a:xfrm>
            <a:off x="3945470" y="2336873"/>
            <a:ext cx="306324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19"/>
          </p:nvPr>
        </p:nvSpPr>
        <p:spPr>
          <a:xfrm>
            <a:off x="3944117" y="4873764"/>
            <a:ext cx="3067297"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25" name="Text Placeholder 4"/>
          <p:cNvSpPr>
            <a:spLocks noGrp="1"/>
          </p:cNvSpPr>
          <p:nvPr>
            <p:ph type="body" sz="quarter" idx="13"/>
          </p:nvPr>
        </p:nvSpPr>
        <p:spPr>
          <a:xfrm>
            <a:off x="7230678" y="4297503"/>
            <a:ext cx="30635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6" name="Picture Placeholder 2"/>
          <p:cNvSpPr>
            <a:spLocks noGrp="1" noChangeAspect="1"/>
          </p:cNvSpPr>
          <p:nvPr>
            <p:ph type="pic" idx="22"/>
          </p:nvPr>
        </p:nvSpPr>
        <p:spPr>
          <a:xfrm>
            <a:off x="7230677" y="2336873"/>
            <a:ext cx="30635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7" name="Text Placeholder 3"/>
          <p:cNvSpPr>
            <a:spLocks noGrp="1"/>
          </p:cNvSpPr>
          <p:nvPr>
            <p:ph type="body" sz="half" idx="20"/>
          </p:nvPr>
        </p:nvSpPr>
        <p:spPr>
          <a:xfrm>
            <a:off x="7230553" y="4873762"/>
            <a:ext cx="3067563"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3" name="Date Placeholder 2"/>
          <p:cNvSpPr>
            <a:spLocks noGrp="1"/>
          </p:cNvSpPr>
          <p:nvPr>
            <p:ph type="dt" sz="half" idx="10"/>
          </p:nvPr>
        </p:nvSpPr>
        <p:spPr/>
        <p:txBody>
          <a:bodyPr/>
          <a:lstStyle/>
          <a:p>
            <a:fld id="{48A87A34-81AB-432B-8DAE-1953F412C126}" type="datetimeFigureOut">
              <a:rPr lang="en-US" smtClean="0"/>
              <a:pPr/>
              <a:t>9/12/2023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2283179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9" name="Rectangle 8"/>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lvl1pPr algn="r">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9/12/2023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417687602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p:nvPr/>
        </p:nvSpPr>
        <p:spPr bwMode="ltGray">
          <a:xfrm rot="5400000">
            <a:off x="8116207" y="1869395"/>
            <a:ext cx="5106988"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rot="5400000">
            <a:off x="9868202" y="5372403"/>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10129231" y="609597"/>
            <a:ext cx="1073802" cy="435376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0322" y="609597"/>
            <a:ext cx="8870004" cy="5326589"/>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6807126" y="5936187"/>
            <a:ext cx="2743200" cy="365125"/>
          </a:xfrm>
        </p:spPr>
        <p:txBody>
          <a:bodyPr/>
          <a:lstStyle/>
          <a:p>
            <a:fld id="{48A87A34-81AB-432B-8DAE-1953F412C126}" type="datetimeFigureOut">
              <a:rPr lang="en-US" smtClean="0"/>
              <a:t>9/12/2023</a:t>
            </a:fld>
            <a:endParaRPr lang="en-US" dirty="0"/>
          </a:p>
        </p:txBody>
      </p:sp>
      <p:sp>
        <p:nvSpPr>
          <p:cNvPr id="5" name="Footer Placeholder 4"/>
          <p:cNvSpPr>
            <a:spLocks noGrp="1"/>
          </p:cNvSpPr>
          <p:nvPr>
            <p:ph type="ftr" sz="quarter" idx="11"/>
          </p:nvPr>
        </p:nvSpPr>
        <p:spPr>
          <a:xfrm>
            <a:off x="680321" y="5936188"/>
            <a:ext cx="6126805" cy="365125"/>
          </a:xfrm>
        </p:spPr>
        <p:txBody>
          <a:bodyPr/>
          <a:lstStyle/>
          <a:p>
            <a:endParaRPr lang="en-US" dirty="0"/>
          </a:p>
        </p:txBody>
      </p:sp>
      <p:sp>
        <p:nvSpPr>
          <p:cNvPr id="6" name="Slide Number Placeholder 5"/>
          <p:cNvSpPr>
            <a:spLocks noGrp="1"/>
          </p:cNvSpPr>
          <p:nvPr>
            <p:ph type="sldNum" sz="quarter" idx="12"/>
          </p:nvPr>
        </p:nvSpPr>
        <p:spPr>
          <a:xfrm>
            <a:off x="10097550" y="5398633"/>
            <a:ext cx="1154151" cy="1090789"/>
          </a:xfrm>
        </p:spPr>
        <p:txBody>
          <a:bodyPr anchor="t"/>
          <a:lstStyle>
            <a:lvl1pPr algn="ctr">
              <a:defRPr/>
            </a:lvl1pPr>
          </a:lstStyle>
          <a:p>
            <a:fld id="{6D22F896-40B5-4ADD-8801-0D06FADFA095}" type="slidenum">
              <a:rPr lang="en-US" smtClean="0"/>
              <a:t>‹#›</a:t>
            </a:fld>
            <a:endParaRPr lang="en-US" dirty="0"/>
          </a:p>
        </p:txBody>
      </p:sp>
    </p:spTree>
    <p:extLst>
      <p:ext uri="{BB962C8B-B14F-4D97-AF65-F5344CB8AC3E}">
        <p14:creationId xmlns:p14="http://schemas.microsoft.com/office/powerpoint/2010/main" val="4455512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9/12/2023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42216355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086907"/>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4" y="4087901"/>
            <a:ext cx="1602997" cy="144270"/>
          </a:xfrm>
          <a:prstGeom prst="rect">
            <a:avLst/>
          </a:prstGeom>
        </p:spPr>
      </p:pic>
      <p:sp>
        <p:nvSpPr>
          <p:cNvPr id="9" name="Rectangle 8"/>
          <p:cNvSpPr/>
          <p:nvPr/>
        </p:nvSpPr>
        <p:spPr bwMode="ltGray">
          <a:xfrm>
            <a:off x="-2" y="2726267"/>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5" y="2726267"/>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2869895"/>
            <a:ext cx="9613860" cy="1090788"/>
          </a:xfrm>
        </p:spPr>
        <p:txBody>
          <a:bodyPr anchor="ctr">
            <a:normAutofit/>
          </a:bodyPr>
          <a:lstStyle>
            <a:lvl1pPr algn="r">
              <a:defRPr sz="3600"/>
            </a:lvl1pPr>
          </a:lstStyle>
          <a:p>
            <a:r>
              <a:rPr lang="en-US"/>
              <a:t>Click to edit Master title style</a:t>
            </a:r>
            <a:endParaRPr lang="en-US" dirty="0"/>
          </a:p>
        </p:txBody>
      </p:sp>
      <p:sp>
        <p:nvSpPr>
          <p:cNvPr id="3" name="Text Placeholder 2"/>
          <p:cNvSpPr>
            <a:spLocks noGrp="1"/>
          </p:cNvSpPr>
          <p:nvPr>
            <p:ph type="body" idx="1"/>
          </p:nvPr>
        </p:nvSpPr>
        <p:spPr>
          <a:xfrm>
            <a:off x="680322" y="4232171"/>
            <a:ext cx="9613860" cy="1704017"/>
          </a:xfrm>
        </p:spPr>
        <p:txBody>
          <a:bodyPr>
            <a:normAutofit/>
          </a:bodyPr>
          <a:lstStyle>
            <a:lvl1pPr marL="0" indent="0" algn="r">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8A87A34-81AB-432B-8DAE-1953F412C126}" type="datetimeFigureOut">
              <a:rPr lang="en-US" smtClean="0"/>
              <a:t>9/12/2023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729455" y="2869895"/>
            <a:ext cx="1154151" cy="1090789"/>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64395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0320" y="2336873"/>
            <a:ext cx="4698358" cy="359931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594123" y="2336873"/>
            <a:ext cx="4700058" cy="359931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smtClean="0"/>
              <a:t>9/12/2023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6695017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0" name="Picture 9"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1" name="Picture 10"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2" name="Rectangle 11"/>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753229"/>
            <a:ext cx="9613863" cy="1080937"/>
          </a:xfrm>
        </p:spPr>
        <p:txBody>
          <a:bodyPr/>
          <a:lstStyle/>
          <a:p>
            <a:r>
              <a:rPr lang="en-US"/>
              <a:t>Click to edit Master title style</a:t>
            </a:r>
            <a:endParaRPr lang="en-US" dirty="0"/>
          </a:p>
        </p:txBody>
      </p:sp>
      <p:sp>
        <p:nvSpPr>
          <p:cNvPr id="3" name="Text Placeholder 2"/>
          <p:cNvSpPr>
            <a:spLocks noGrp="1"/>
          </p:cNvSpPr>
          <p:nvPr>
            <p:ph type="body" idx="1"/>
          </p:nvPr>
        </p:nvSpPr>
        <p:spPr>
          <a:xfrm>
            <a:off x="906350" y="2336873"/>
            <a:ext cx="4472327" cy="69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80322" y="3030008"/>
            <a:ext cx="4698355" cy="290617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820154" y="2336873"/>
            <a:ext cx="4474028" cy="6920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594123" y="3030008"/>
            <a:ext cx="4700059" cy="290617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smtClean="0"/>
              <a:t>9/12/2023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0883046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7" name="Picture 6"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8" name="Rectangle 7"/>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smtClean="0"/>
              <a:t>9/12/2023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7253691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HD-ShadowShor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6" name="Rectangle 5"/>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48A87A34-81AB-432B-8DAE-1953F412C126}" type="datetimeFigureOut">
              <a:rPr lang="en-US" smtClean="0"/>
              <a:t>9/12/2023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5543471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1" y="753227"/>
            <a:ext cx="9613859" cy="1080940"/>
          </a:xfrm>
        </p:spPr>
        <p:txBody>
          <a:bodyPr anchor="ct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a:xfrm>
            <a:off x="4685846" y="2336873"/>
            <a:ext cx="5608336" cy="359931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0322" y="2336872"/>
            <a:ext cx="3790078"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t>9/12/2023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4967919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3" y="753228"/>
            <a:ext cx="9613857" cy="1080938"/>
          </a:xfrm>
        </p:spPr>
        <p:txBody>
          <a:bodyPr anchor="ctr">
            <a:normAutofit/>
          </a:bodyPr>
          <a:lstStyle>
            <a:lvl1pPr>
              <a:defRPr sz="3600"/>
            </a:lvl1pPr>
          </a:lstStyle>
          <a:p>
            <a:r>
              <a:rPr lang="en-US"/>
              <a:t>Click to edit Master title style</a:t>
            </a:r>
            <a:endParaRPr lang="en-US" dirty="0"/>
          </a:p>
        </p:txBody>
      </p:sp>
      <p:sp>
        <p:nvSpPr>
          <p:cNvPr id="3" name="Picture Placeholder 2"/>
          <p:cNvSpPr>
            <a:spLocks noGrp="1" noChangeAspect="1"/>
          </p:cNvSpPr>
          <p:nvPr>
            <p:ph type="pic" idx="1"/>
          </p:nvPr>
        </p:nvSpPr>
        <p:spPr>
          <a:xfrm>
            <a:off x="4868333" y="2336874"/>
            <a:ext cx="5425849" cy="3599312"/>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0323" y="2336873"/>
            <a:ext cx="3876256" cy="3599315"/>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t>9/12/2023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0686184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6" descr="hashOverlay-FullResolve.png"/>
          <p:cNvPicPr>
            <a:picLocks noChangeAspect="1"/>
          </p:cNvPicPr>
          <p:nvPr/>
        </p:nvPicPr>
        <p:blipFill>
          <a:blip r:embed="rId19">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Placeholder 1"/>
          <p:cNvSpPr>
            <a:spLocks noGrp="1"/>
          </p:cNvSpPr>
          <p:nvPr>
            <p:ph type="title"/>
          </p:nvPr>
        </p:nvSpPr>
        <p:spPr>
          <a:xfrm>
            <a:off x="680321" y="753228"/>
            <a:ext cx="9613861" cy="108093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0321" y="2336873"/>
            <a:ext cx="9613861" cy="3599316"/>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550981" y="5936187"/>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8A87A34-81AB-432B-8DAE-1953F412C126}" type="datetimeFigureOut">
              <a:rPr lang="en-US" smtClean="0"/>
              <a:pPr/>
              <a:t>9/12/2023</a:t>
            </a:fld>
            <a:endParaRPr lang="en-US" dirty="0"/>
          </a:p>
        </p:txBody>
      </p:sp>
      <p:sp>
        <p:nvSpPr>
          <p:cNvPr id="5" name="Footer Placeholder 4"/>
          <p:cNvSpPr>
            <a:spLocks noGrp="1"/>
          </p:cNvSpPr>
          <p:nvPr>
            <p:ph type="ftr" sz="quarter" idx="3"/>
          </p:nvPr>
        </p:nvSpPr>
        <p:spPr>
          <a:xfrm>
            <a:off x="680321" y="5936188"/>
            <a:ext cx="687066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729455" y="753227"/>
            <a:ext cx="1154151" cy="1090789"/>
          </a:xfrm>
          <a:prstGeom prst="rect">
            <a:avLst/>
          </a:prstGeom>
        </p:spPr>
        <p:txBody>
          <a:bodyPr vert="horz" lIns="91440" tIns="45720" rIns="91440" bIns="45720" rtlCol="0" anchor="ctr"/>
          <a:lstStyle>
            <a:lvl1pPr algn="l">
              <a:defRPr sz="3600">
                <a:solidFill>
                  <a:schemeClr val="tx1">
                    <a:tint val="75000"/>
                  </a:schemeClr>
                </a:solidFill>
              </a:defRPr>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649556317"/>
      </p:ext>
    </p:extLst>
  </p:cSld>
  <p:clrMap bg1="dk1" tx1="lt1" bg2="dk2" tx2="lt2" accent1="accent1" accent2="accent2" accent3="accent3" accent4="accent4" accent5="accent5" accent6="accent6" hlink="hlink" folHlink="folHlink"/>
  <p:sldLayoutIdLst>
    <p:sldLayoutId id="2147483959" r:id="rId1"/>
    <p:sldLayoutId id="2147483960" r:id="rId2"/>
    <p:sldLayoutId id="2147483961" r:id="rId3"/>
    <p:sldLayoutId id="2147483962" r:id="rId4"/>
    <p:sldLayoutId id="2147483963" r:id="rId5"/>
    <p:sldLayoutId id="2147483964" r:id="rId6"/>
    <p:sldLayoutId id="2147483965" r:id="rId7"/>
    <p:sldLayoutId id="2147483966" r:id="rId8"/>
    <p:sldLayoutId id="2147483967" r:id="rId9"/>
    <p:sldLayoutId id="2147483968" r:id="rId10"/>
    <p:sldLayoutId id="2147483969" r:id="rId11"/>
    <p:sldLayoutId id="2147483970" r:id="rId12"/>
    <p:sldLayoutId id="2147483971" r:id="rId13"/>
    <p:sldLayoutId id="2147483972" r:id="rId14"/>
    <p:sldLayoutId id="2147483973" r:id="rId15"/>
    <p:sldLayoutId id="2147483974" r:id="rId16"/>
    <p:sldLayoutId id="2147483975" r:id="rId17"/>
  </p:sldLayoutIdLst>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GB" sz="3600" dirty="0"/>
              <a:t>THE TRICS GOOD PRACTICE GUIDE</a:t>
            </a:r>
            <a:br>
              <a:rPr lang="en-GB" sz="3600" dirty="0"/>
            </a:br>
            <a:r>
              <a:rPr lang="en-GB" sz="3600" dirty="0"/>
              <a:t>&amp; ITS NEXT MAJOR UPDATE</a:t>
            </a:r>
            <a:endParaRPr lang="en-US" sz="3600" dirty="0"/>
          </a:p>
        </p:txBody>
      </p:sp>
      <p:sp>
        <p:nvSpPr>
          <p:cNvPr id="3" name="Subtitle 2"/>
          <p:cNvSpPr>
            <a:spLocks noGrp="1"/>
          </p:cNvSpPr>
          <p:nvPr>
            <p:ph type="subTitle" idx="1"/>
          </p:nvPr>
        </p:nvSpPr>
        <p:spPr/>
        <p:txBody>
          <a:bodyPr/>
          <a:lstStyle/>
          <a:p>
            <a:r>
              <a:rPr lang="en-GB" dirty="0"/>
              <a:t>WAYNE SAYERS, DORSET COUNCIL</a:t>
            </a:r>
            <a:endParaRPr lang="en-US" dirty="0"/>
          </a:p>
        </p:txBody>
      </p:sp>
      <p:pic>
        <p:nvPicPr>
          <p:cNvPr id="4" name="Picture 3">
            <a:extLst>
              <a:ext uri="{FF2B5EF4-FFF2-40B4-BE49-F238E27FC236}">
                <a16:creationId xmlns:a16="http://schemas.microsoft.com/office/drawing/2014/main" id="{91B1DC3F-621D-4911-BC06-E5F7CC048C1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933917" y="81740"/>
            <a:ext cx="1138695" cy="1354424"/>
          </a:xfrm>
          <a:prstGeom prst="rect">
            <a:avLst/>
          </a:prstGeom>
        </p:spPr>
      </p:pic>
    </p:spTree>
    <p:extLst>
      <p:ext uri="{BB962C8B-B14F-4D97-AF65-F5344CB8AC3E}">
        <p14:creationId xmlns:p14="http://schemas.microsoft.com/office/powerpoint/2010/main" val="188812183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86D208-5617-40DB-A89C-599889BB6F34}"/>
              </a:ext>
            </a:extLst>
          </p:cNvPr>
          <p:cNvSpPr>
            <a:spLocks noGrp="1"/>
          </p:cNvSpPr>
          <p:nvPr>
            <p:ph type="title"/>
          </p:nvPr>
        </p:nvSpPr>
        <p:spPr/>
        <p:txBody>
          <a:bodyPr/>
          <a:lstStyle/>
          <a:p>
            <a:r>
              <a:rPr lang="en-GB" dirty="0"/>
              <a:t>SUGGESTIONS FROM USERS (3/3)</a:t>
            </a:r>
            <a:endParaRPr lang="en-US" dirty="0"/>
          </a:p>
        </p:txBody>
      </p:sp>
      <p:sp>
        <p:nvSpPr>
          <p:cNvPr id="3" name="Content Placeholder 2">
            <a:extLst>
              <a:ext uri="{FF2B5EF4-FFF2-40B4-BE49-F238E27FC236}">
                <a16:creationId xmlns:a16="http://schemas.microsoft.com/office/drawing/2014/main" id="{6999D087-38A8-42CC-91EA-CD3030F81EF5}"/>
              </a:ext>
            </a:extLst>
          </p:cNvPr>
          <p:cNvSpPr>
            <a:spLocks noGrp="1"/>
          </p:cNvSpPr>
          <p:nvPr>
            <p:ph idx="1"/>
          </p:nvPr>
        </p:nvSpPr>
        <p:spPr>
          <a:xfrm>
            <a:off x="680321" y="2336873"/>
            <a:ext cx="7868255" cy="3599316"/>
          </a:xfrm>
        </p:spPr>
        <p:txBody>
          <a:bodyPr>
            <a:normAutofit/>
          </a:bodyPr>
          <a:lstStyle/>
          <a:p>
            <a:r>
              <a:rPr lang="en-GB" dirty="0"/>
              <a:t>More specific guidance on maximising survey samples and how users should not blanket-exclude by region.</a:t>
            </a:r>
          </a:p>
          <a:p>
            <a:r>
              <a:rPr lang="en-GB" dirty="0"/>
              <a:t>Better guidance on GFA, especially considering land uses where external areas are included.</a:t>
            </a:r>
          </a:p>
          <a:p>
            <a:r>
              <a:rPr lang="en-GB" dirty="0"/>
              <a:t>An inclusion of a sample TRICS derivation of trip rates outlining good practice and potential pitfalls at each stage.</a:t>
            </a:r>
          </a:p>
          <a:p>
            <a:r>
              <a:rPr lang="en-GB" dirty="0"/>
              <a:t>Generally more explicit guidance covering the use of the audit facility and up to date versions of TRICS.</a:t>
            </a:r>
          </a:p>
        </p:txBody>
      </p:sp>
      <p:pic>
        <p:nvPicPr>
          <p:cNvPr id="4" name="Picture 3">
            <a:extLst>
              <a:ext uri="{FF2B5EF4-FFF2-40B4-BE49-F238E27FC236}">
                <a16:creationId xmlns:a16="http://schemas.microsoft.com/office/drawing/2014/main" id="{D385859C-D485-4C4B-BB90-9815C745ED0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933917" y="81740"/>
            <a:ext cx="1138695" cy="1354424"/>
          </a:xfrm>
          <a:prstGeom prst="rect">
            <a:avLst/>
          </a:prstGeom>
        </p:spPr>
      </p:pic>
    </p:spTree>
    <p:extLst>
      <p:ext uri="{BB962C8B-B14F-4D97-AF65-F5344CB8AC3E}">
        <p14:creationId xmlns:p14="http://schemas.microsoft.com/office/powerpoint/2010/main" val="26645005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1F8EFE-F9E9-46F7-B5C1-3BCBF5BB1968}"/>
              </a:ext>
            </a:extLst>
          </p:cNvPr>
          <p:cNvSpPr>
            <a:spLocks noGrp="1"/>
          </p:cNvSpPr>
          <p:nvPr>
            <p:ph type="title"/>
          </p:nvPr>
        </p:nvSpPr>
        <p:spPr/>
        <p:txBody>
          <a:bodyPr/>
          <a:lstStyle/>
          <a:p>
            <a:r>
              <a:rPr lang="en-GB" dirty="0"/>
              <a:t>ANALYSIS OF TRIP RATES BY REGION COMPARED WITH MAIN LOCATION TYPES</a:t>
            </a:r>
            <a:endParaRPr lang="en-US" dirty="0"/>
          </a:p>
        </p:txBody>
      </p:sp>
      <p:sp>
        <p:nvSpPr>
          <p:cNvPr id="3" name="Content Placeholder 2">
            <a:extLst>
              <a:ext uri="{FF2B5EF4-FFF2-40B4-BE49-F238E27FC236}">
                <a16:creationId xmlns:a16="http://schemas.microsoft.com/office/drawing/2014/main" id="{7CC6106C-8A31-4F94-83B7-A23D9D9B3A5C}"/>
              </a:ext>
            </a:extLst>
          </p:cNvPr>
          <p:cNvSpPr>
            <a:spLocks noGrp="1"/>
          </p:cNvSpPr>
          <p:nvPr>
            <p:ph idx="1"/>
          </p:nvPr>
        </p:nvSpPr>
        <p:spPr/>
        <p:txBody>
          <a:bodyPr/>
          <a:lstStyle/>
          <a:p>
            <a:r>
              <a:rPr lang="en-GB" dirty="0"/>
              <a:t>Analysis of trip rate variation by region undertaken in 2018.</a:t>
            </a:r>
          </a:p>
          <a:p>
            <a:r>
              <a:rPr lang="en-GB" dirty="0"/>
              <a:t>Results indicated there were only minor and inconsistent levels of variation by region, so no fundamental regional influences detected.</a:t>
            </a:r>
          </a:p>
          <a:p>
            <a:r>
              <a:rPr lang="en-GB" dirty="0"/>
              <a:t>Presentation given at 2018 TRICS Training &amp; Development Forum.</a:t>
            </a:r>
          </a:p>
          <a:p>
            <a:r>
              <a:rPr lang="en-GB" dirty="0"/>
              <a:t>Similar analysis based on Location type presented today, indicating a much more cohesive and fundamental variation.</a:t>
            </a:r>
          </a:p>
          <a:p>
            <a:r>
              <a:rPr lang="en-GB" dirty="0"/>
              <a:t>2020 guidance will follow a technical note on this study.</a:t>
            </a:r>
            <a:endParaRPr lang="en-US" dirty="0"/>
          </a:p>
        </p:txBody>
      </p:sp>
      <p:pic>
        <p:nvPicPr>
          <p:cNvPr id="4" name="Picture 3">
            <a:extLst>
              <a:ext uri="{FF2B5EF4-FFF2-40B4-BE49-F238E27FC236}">
                <a16:creationId xmlns:a16="http://schemas.microsoft.com/office/drawing/2014/main" id="{A358AAA7-9A09-43D0-88CE-DA0AEDAC840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933917" y="81740"/>
            <a:ext cx="1138695" cy="1354424"/>
          </a:xfrm>
          <a:prstGeom prst="rect">
            <a:avLst/>
          </a:prstGeom>
        </p:spPr>
      </p:pic>
    </p:spTree>
    <p:extLst>
      <p:ext uri="{BB962C8B-B14F-4D97-AF65-F5344CB8AC3E}">
        <p14:creationId xmlns:p14="http://schemas.microsoft.com/office/powerpoint/2010/main" val="260379268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041E95-39CF-4360-990F-B22237E005E5}"/>
              </a:ext>
            </a:extLst>
          </p:cNvPr>
          <p:cNvSpPr>
            <a:spLocks noGrp="1"/>
          </p:cNvSpPr>
          <p:nvPr>
            <p:ph type="title"/>
          </p:nvPr>
        </p:nvSpPr>
        <p:spPr/>
        <p:txBody>
          <a:bodyPr/>
          <a:lstStyle/>
          <a:p>
            <a:r>
              <a:rPr lang="en-GB" dirty="0"/>
              <a:t>CHANGES IN BEHAVIOUR &amp; THE FUTURE OF TRANSPORT ASSESSMENTS</a:t>
            </a:r>
            <a:endParaRPr lang="en-US" dirty="0"/>
          </a:p>
        </p:txBody>
      </p:sp>
      <p:sp>
        <p:nvSpPr>
          <p:cNvPr id="3" name="Content Placeholder 2">
            <a:extLst>
              <a:ext uri="{FF2B5EF4-FFF2-40B4-BE49-F238E27FC236}">
                <a16:creationId xmlns:a16="http://schemas.microsoft.com/office/drawing/2014/main" id="{F825DF1A-8AE2-404E-92EC-8198402D494F}"/>
              </a:ext>
            </a:extLst>
          </p:cNvPr>
          <p:cNvSpPr>
            <a:spLocks noGrp="1"/>
          </p:cNvSpPr>
          <p:nvPr>
            <p:ph idx="1"/>
          </p:nvPr>
        </p:nvSpPr>
        <p:spPr/>
        <p:txBody>
          <a:bodyPr/>
          <a:lstStyle/>
          <a:p>
            <a:r>
              <a:rPr lang="en-GB" dirty="0"/>
              <a:t>Analysis on trip rate changes over time presented here today.</a:t>
            </a:r>
          </a:p>
          <a:p>
            <a:r>
              <a:rPr lang="en-GB" dirty="0"/>
              <a:t>A panel discussion and an open forum on the question of changes in behaviour and the future of Transport Assessments follows this presentation.</a:t>
            </a:r>
          </a:p>
          <a:p>
            <a:r>
              <a:rPr lang="en-GB" dirty="0"/>
              <a:t>A more detailed study has been commissioned by TRICS, with the final report to be made available to all users.</a:t>
            </a:r>
          </a:p>
          <a:p>
            <a:r>
              <a:rPr lang="en-GB" dirty="0"/>
              <a:t>2020 Good Practice Guidance update will take all of this into account.</a:t>
            </a:r>
          </a:p>
          <a:p>
            <a:endParaRPr lang="en-US" dirty="0"/>
          </a:p>
        </p:txBody>
      </p:sp>
      <p:pic>
        <p:nvPicPr>
          <p:cNvPr id="4" name="Picture 3">
            <a:extLst>
              <a:ext uri="{FF2B5EF4-FFF2-40B4-BE49-F238E27FC236}">
                <a16:creationId xmlns:a16="http://schemas.microsoft.com/office/drawing/2014/main" id="{B0633346-83CA-4A5A-8D8D-957B230C0AC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933917" y="81740"/>
            <a:ext cx="1138695" cy="1354424"/>
          </a:xfrm>
          <a:prstGeom prst="rect">
            <a:avLst/>
          </a:prstGeom>
        </p:spPr>
      </p:pic>
    </p:spTree>
    <p:extLst>
      <p:ext uri="{BB962C8B-B14F-4D97-AF65-F5344CB8AC3E}">
        <p14:creationId xmlns:p14="http://schemas.microsoft.com/office/powerpoint/2010/main" val="31225516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GUIDANCE BACKGROUND</a:t>
            </a:r>
            <a:endParaRPr lang="en-US" dirty="0"/>
          </a:p>
        </p:txBody>
      </p:sp>
      <p:sp>
        <p:nvSpPr>
          <p:cNvPr id="3" name="Content Placeholder 2"/>
          <p:cNvSpPr>
            <a:spLocks noGrp="1"/>
          </p:cNvSpPr>
          <p:nvPr>
            <p:ph idx="1"/>
          </p:nvPr>
        </p:nvSpPr>
        <p:spPr/>
        <p:txBody>
          <a:bodyPr>
            <a:normAutofit lnSpcReduction="10000"/>
          </a:bodyPr>
          <a:lstStyle/>
          <a:p>
            <a:r>
              <a:rPr lang="en-GB" dirty="0"/>
              <a:t>Guidance first written in 2005.</a:t>
            </a:r>
          </a:p>
          <a:p>
            <a:r>
              <a:rPr lang="en-GB" dirty="0"/>
              <a:t>Designed to encourage good practice by all TRICS users, including those supplying TRICS results and those auditing it.</a:t>
            </a:r>
          </a:p>
          <a:p>
            <a:r>
              <a:rPr lang="en-GB" dirty="0"/>
              <a:t>Available within the Library module of TRICS.</a:t>
            </a:r>
          </a:p>
          <a:p>
            <a:r>
              <a:rPr lang="en-GB" dirty="0"/>
              <a:t>Guidance often referenced at Public Inquiry level.</a:t>
            </a:r>
          </a:p>
          <a:p>
            <a:r>
              <a:rPr lang="en-GB" dirty="0"/>
              <a:t>Regular updates to guidance are issued. </a:t>
            </a:r>
          </a:p>
          <a:p>
            <a:r>
              <a:rPr lang="en-GB" dirty="0"/>
              <a:t>Guidance does not provide “rules” to users, but asks them to use professional judgement and TRICS in the most appropriate way.</a:t>
            </a:r>
          </a:p>
          <a:p>
            <a:r>
              <a:rPr lang="en-GB" dirty="0"/>
              <a:t>Major update planned for 2020.</a:t>
            </a:r>
          </a:p>
          <a:p>
            <a:endParaRPr lang="en-GB" dirty="0"/>
          </a:p>
        </p:txBody>
      </p:sp>
      <p:pic>
        <p:nvPicPr>
          <p:cNvPr id="4" name="Picture 3">
            <a:extLst>
              <a:ext uri="{FF2B5EF4-FFF2-40B4-BE49-F238E27FC236}">
                <a16:creationId xmlns:a16="http://schemas.microsoft.com/office/drawing/2014/main" id="{24BE1DBF-8C93-4655-B42F-D8B3BEAE431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933917" y="81740"/>
            <a:ext cx="1138695" cy="1354424"/>
          </a:xfrm>
          <a:prstGeom prst="rect">
            <a:avLst/>
          </a:prstGeom>
        </p:spPr>
      </p:pic>
    </p:spTree>
    <p:extLst>
      <p:ext uri="{BB962C8B-B14F-4D97-AF65-F5344CB8AC3E}">
        <p14:creationId xmlns:p14="http://schemas.microsoft.com/office/powerpoint/2010/main" val="17188127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SUMMARY OF THE GUIDANCE</a:t>
            </a:r>
            <a:endParaRPr lang="en-US" dirty="0"/>
          </a:p>
        </p:txBody>
      </p:sp>
      <p:sp>
        <p:nvSpPr>
          <p:cNvPr id="3" name="Content Placeholder 2"/>
          <p:cNvSpPr>
            <a:spLocks noGrp="1"/>
          </p:cNvSpPr>
          <p:nvPr>
            <p:ph idx="1"/>
          </p:nvPr>
        </p:nvSpPr>
        <p:spPr>
          <a:xfrm>
            <a:off x="1066799" y="1836404"/>
            <a:ext cx="5995923" cy="4023360"/>
          </a:xfrm>
        </p:spPr>
        <p:txBody>
          <a:bodyPr/>
          <a:lstStyle/>
          <a:p>
            <a:endParaRPr lang="en-GB" dirty="0"/>
          </a:p>
          <a:p>
            <a:r>
              <a:rPr lang="en-GB" dirty="0"/>
              <a:t>Last published in 2016, so a major update is due.</a:t>
            </a:r>
          </a:p>
          <a:p>
            <a:r>
              <a:rPr lang="en-GB" dirty="0"/>
              <a:t>Available within the Library module of TRICS.</a:t>
            </a:r>
          </a:p>
          <a:p>
            <a:r>
              <a:rPr lang="en-GB" dirty="0"/>
              <a:t>Contains 20 separate sections covering all aspects of using the system.</a:t>
            </a:r>
          </a:p>
          <a:p>
            <a:endParaRPr lang="en-GB" dirty="0"/>
          </a:p>
          <a:p>
            <a:endParaRPr lang="en-US" dirty="0"/>
          </a:p>
        </p:txBody>
      </p:sp>
      <p:pic>
        <p:nvPicPr>
          <p:cNvPr id="4" name="Picture 3">
            <a:extLst>
              <a:ext uri="{FF2B5EF4-FFF2-40B4-BE49-F238E27FC236}">
                <a16:creationId xmlns:a16="http://schemas.microsoft.com/office/drawing/2014/main" id="{4BCFAF00-AA10-4A37-A6E4-3F8F936756A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933917" y="81740"/>
            <a:ext cx="1138695" cy="1354424"/>
          </a:xfrm>
          <a:prstGeom prst="rect">
            <a:avLst/>
          </a:prstGeom>
        </p:spPr>
      </p:pic>
    </p:spTree>
    <p:extLst>
      <p:ext uri="{BB962C8B-B14F-4D97-AF65-F5344CB8AC3E}">
        <p14:creationId xmlns:p14="http://schemas.microsoft.com/office/powerpoint/2010/main" val="19971979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SECTIONS OF THE GUIDANCE (1/3)</a:t>
            </a:r>
            <a:endParaRPr lang="en-US" dirty="0"/>
          </a:p>
        </p:txBody>
      </p:sp>
      <p:sp>
        <p:nvSpPr>
          <p:cNvPr id="3" name="Content Placeholder 2"/>
          <p:cNvSpPr>
            <a:spLocks noGrp="1"/>
          </p:cNvSpPr>
          <p:nvPr>
            <p:ph idx="1"/>
          </p:nvPr>
        </p:nvSpPr>
        <p:spPr>
          <a:xfrm>
            <a:off x="1066799" y="1836404"/>
            <a:ext cx="9867118" cy="4023360"/>
          </a:xfrm>
        </p:spPr>
        <p:txBody>
          <a:bodyPr/>
          <a:lstStyle/>
          <a:p>
            <a:endParaRPr lang="en-GB" dirty="0"/>
          </a:p>
          <a:p>
            <a:pPr marL="457200" indent="-457200">
              <a:buAutoNum type="arabicPeriod"/>
            </a:pPr>
            <a:r>
              <a:rPr lang="en-GB" dirty="0"/>
              <a:t>Overview</a:t>
            </a:r>
          </a:p>
          <a:p>
            <a:pPr marL="457200" indent="-457200">
              <a:buAutoNum type="arabicPeriod"/>
            </a:pPr>
            <a:r>
              <a:rPr lang="en-GB" dirty="0"/>
              <a:t>Using the most up to date version of TRICS.</a:t>
            </a:r>
          </a:p>
          <a:p>
            <a:pPr marL="457200" indent="-457200">
              <a:buAutoNum type="arabicPeriod"/>
            </a:pPr>
            <a:r>
              <a:rPr lang="en-GB" dirty="0"/>
              <a:t>Understanding land use definitions.</a:t>
            </a:r>
          </a:p>
          <a:p>
            <a:pPr marL="457200" indent="-457200">
              <a:buAutoNum type="arabicPeriod"/>
            </a:pPr>
            <a:r>
              <a:rPr lang="en-GB" dirty="0"/>
              <a:t>Site selection by region and data fields.</a:t>
            </a:r>
          </a:p>
          <a:p>
            <a:pPr marL="457200" indent="-457200">
              <a:buAutoNum type="arabicPeriod"/>
            </a:pPr>
            <a:r>
              <a:rPr lang="en-GB" dirty="0"/>
              <a:t>The use of comment boxes.</a:t>
            </a:r>
          </a:p>
          <a:p>
            <a:pPr marL="457200" indent="-457200">
              <a:buAutoNum type="arabicPeriod"/>
            </a:pPr>
            <a:r>
              <a:rPr lang="en-GB" dirty="0"/>
              <a:t>Understanding trip rate calculation parameter definitions.</a:t>
            </a:r>
          </a:p>
          <a:p>
            <a:pPr marL="457200" indent="-457200">
              <a:buAutoNum type="arabicPeriod"/>
            </a:pPr>
            <a:r>
              <a:rPr lang="en-GB" dirty="0"/>
              <a:t>Using older TRICS data.</a:t>
            </a:r>
          </a:p>
          <a:p>
            <a:endParaRPr lang="en-US" dirty="0"/>
          </a:p>
        </p:txBody>
      </p:sp>
      <p:pic>
        <p:nvPicPr>
          <p:cNvPr id="4" name="Picture 3">
            <a:extLst>
              <a:ext uri="{FF2B5EF4-FFF2-40B4-BE49-F238E27FC236}">
                <a16:creationId xmlns:a16="http://schemas.microsoft.com/office/drawing/2014/main" id="{4BCFAF00-AA10-4A37-A6E4-3F8F936756A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933917" y="81740"/>
            <a:ext cx="1138695" cy="1354424"/>
          </a:xfrm>
          <a:prstGeom prst="rect">
            <a:avLst/>
          </a:prstGeom>
        </p:spPr>
      </p:pic>
    </p:spTree>
    <p:extLst>
      <p:ext uri="{BB962C8B-B14F-4D97-AF65-F5344CB8AC3E}">
        <p14:creationId xmlns:p14="http://schemas.microsoft.com/office/powerpoint/2010/main" val="6029698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SECTIONS OF THE GUIDANCE (2/3)</a:t>
            </a:r>
            <a:endParaRPr lang="en-US" dirty="0"/>
          </a:p>
        </p:txBody>
      </p:sp>
      <p:sp>
        <p:nvSpPr>
          <p:cNvPr id="3" name="Content Placeholder 2"/>
          <p:cNvSpPr>
            <a:spLocks noGrp="1"/>
          </p:cNvSpPr>
          <p:nvPr>
            <p:ph idx="1"/>
          </p:nvPr>
        </p:nvSpPr>
        <p:spPr>
          <a:xfrm>
            <a:off x="1066799" y="1836404"/>
            <a:ext cx="9867118" cy="4023360"/>
          </a:xfrm>
        </p:spPr>
        <p:txBody>
          <a:bodyPr>
            <a:normAutofit/>
          </a:bodyPr>
          <a:lstStyle/>
          <a:p>
            <a:endParaRPr lang="en-GB" dirty="0"/>
          </a:p>
          <a:p>
            <a:pPr marL="0" indent="0">
              <a:buNone/>
            </a:pPr>
            <a:r>
              <a:rPr lang="en-GB" dirty="0"/>
              <a:t>8.   Seasonal trip rate variation.</a:t>
            </a:r>
          </a:p>
          <a:p>
            <a:pPr marL="0" indent="0">
              <a:buNone/>
            </a:pPr>
            <a:r>
              <a:rPr lang="en-GB" dirty="0"/>
              <a:t>9.   Peak hours and days.</a:t>
            </a:r>
          </a:p>
          <a:p>
            <a:pPr marL="0" indent="0">
              <a:buNone/>
            </a:pPr>
            <a:r>
              <a:rPr lang="en-GB" dirty="0"/>
              <a:t>10. Avoiding the production of predetermined “preferred” trip rates.</a:t>
            </a:r>
          </a:p>
          <a:p>
            <a:pPr marL="0" indent="0">
              <a:buNone/>
            </a:pPr>
            <a:r>
              <a:rPr lang="en-GB" dirty="0"/>
              <a:t>11. Representative sample sizes and cross testing.</a:t>
            </a:r>
          </a:p>
          <a:p>
            <a:pPr marL="0" indent="0">
              <a:buNone/>
            </a:pPr>
            <a:r>
              <a:rPr lang="en-GB" dirty="0"/>
              <a:t>12. Re-surveys and multi-surveys.</a:t>
            </a:r>
          </a:p>
          <a:p>
            <a:pPr marL="0" indent="0">
              <a:buNone/>
            </a:pPr>
            <a:r>
              <a:rPr lang="en-GB" dirty="0"/>
              <a:t>13. Weighting factors in trip rate calculations.</a:t>
            </a:r>
          </a:p>
          <a:p>
            <a:pPr marL="0" indent="0">
              <a:buNone/>
            </a:pPr>
            <a:r>
              <a:rPr lang="en-GB" dirty="0"/>
              <a:t>14. Trip rates and limits of extrapolation.</a:t>
            </a:r>
          </a:p>
        </p:txBody>
      </p:sp>
      <p:pic>
        <p:nvPicPr>
          <p:cNvPr id="4" name="Picture 3">
            <a:extLst>
              <a:ext uri="{FF2B5EF4-FFF2-40B4-BE49-F238E27FC236}">
                <a16:creationId xmlns:a16="http://schemas.microsoft.com/office/drawing/2014/main" id="{4BCFAF00-AA10-4A37-A6E4-3F8F936756A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933917" y="81740"/>
            <a:ext cx="1138695" cy="1354424"/>
          </a:xfrm>
          <a:prstGeom prst="rect">
            <a:avLst/>
          </a:prstGeom>
        </p:spPr>
      </p:pic>
    </p:spTree>
    <p:extLst>
      <p:ext uri="{BB962C8B-B14F-4D97-AF65-F5344CB8AC3E}">
        <p14:creationId xmlns:p14="http://schemas.microsoft.com/office/powerpoint/2010/main" val="36982929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SECTIONS OF THE GUIDANCE (3/3)</a:t>
            </a:r>
            <a:endParaRPr lang="en-US" dirty="0"/>
          </a:p>
        </p:txBody>
      </p:sp>
      <p:sp>
        <p:nvSpPr>
          <p:cNvPr id="3" name="Content Placeholder 2"/>
          <p:cNvSpPr>
            <a:spLocks noGrp="1"/>
          </p:cNvSpPr>
          <p:nvPr>
            <p:ph idx="1"/>
          </p:nvPr>
        </p:nvSpPr>
        <p:spPr>
          <a:xfrm>
            <a:off x="1066799" y="1836404"/>
            <a:ext cx="9867118" cy="4023360"/>
          </a:xfrm>
        </p:spPr>
        <p:txBody>
          <a:bodyPr>
            <a:normAutofit/>
          </a:bodyPr>
          <a:lstStyle/>
          <a:p>
            <a:endParaRPr lang="en-GB" dirty="0"/>
          </a:p>
          <a:p>
            <a:pPr marL="0" indent="0">
              <a:buNone/>
            </a:pPr>
            <a:r>
              <a:rPr lang="en-GB" dirty="0"/>
              <a:t>15. Mixed Use sites and TRICS.</a:t>
            </a:r>
          </a:p>
          <a:p>
            <a:pPr marL="0" indent="0">
              <a:buNone/>
            </a:pPr>
            <a:r>
              <a:rPr lang="en-GB" dirty="0"/>
              <a:t>16. Understanding count type definitions.</a:t>
            </a:r>
          </a:p>
          <a:p>
            <a:pPr marL="0" indent="0">
              <a:buNone/>
            </a:pPr>
            <a:r>
              <a:rPr lang="en-GB" dirty="0"/>
              <a:t>17. Correct presentation of trip rates and methods.</a:t>
            </a:r>
          </a:p>
          <a:p>
            <a:pPr marL="0" indent="0">
              <a:buNone/>
            </a:pPr>
            <a:r>
              <a:rPr lang="en-GB" dirty="0"/>
              <a:t>18. The Standardised Assessment Methodology (SAM).</a:t>
            </a:r>
          </a:p>
          <a:p>
            <a:pPr marL="0" indent="0">
              <a:buNone/>
            </a:pPr>
            <a:r>
              <a:rPr lang="en-GB" dirty="0"/>
              <a:t>19. TRICS compliant surveys and the provision of survey data.</a:t>
            </a:r>
          </a:p>
          <a:p>
            <a:pPr marL="0" indent="0">
              <a:buNone/>
            </a:pPr>
            <a:r>
              <a:rPr lang="en-GB" dirty="0"/>
              <a:t>20. Summary</a:t>
            </a:r>
          </a:p>
        </p:txBody>
      </p:sp>
      <p:pic>
        <p:nvPicPr>
          <p:cNvPr id="4" name="Picture 3">
            <a:extLst>
              <a:ext uri="{FF2B5EF4-FFF2-40B4-BE49-F238E27FC236}">
                <a16:creationId xmlns:a16="http://schemas.microsoft.com/office/drawing/2014/main" id="{4BCFAF00-AA10-4A37-A6E4-3F8F936756A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933917" y="81740"/>
            <a:ext cx="1138695" cy="1354424"/>
          </a:xfrm>
          <a:prstGeom prst="rect">
            <a:avLst/>
          </a:prstGeom>
        </p:spPr>
      </p:pic>
    </p:spTree>
    <p:extLst>
      <p:ext uri="{BB962C8B-B14F-4D97-AF65-F5344CB8AC3E}">
        <p14:creationId xmlns:p14="http://schemas.microsoft.com/office/powerpoint/2010/main" val="12828992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46C48C-0B43-4F3E-9F1B-056F2AE2593B}"/>
              </a:ext>
            </a:extLst>
          </p:cNvPr>
          <p:cNvSpPr>
            <a:spLocks noGrp="1"/>
          </p:cNvSpPr>
          <p:nvPr>
            <p:ph type="title"/>
          </p:nvPr>
        </p:nvSpPr>
        <p:spPr/>
        <p:txBody>
          <a:bodyPr/>
          <a:lstStyle/>
          <a:p>
            <a:r>
              <a:rPr lang="en-GB" dirty="0"/>
              <a:t>GOOD PRACTICE MAJOR UPDATE: 2020</a:t>
            </a:r>
            <a:endParaRPr lang="en-US" dirty="0"/>
          </a:p>
        </p:txBody>
      </p:sp>
      <p:sp>
        <p:nvSpPr>
          <p:cNvPr id="3" name="Content Placeholder 2">
            <a:extLst>
              <a:ext uri="{FF2B5EF4-FFF2-40B4-BE49-F238E27FC236}">
                <a16:creationId xmlns:a16="http://schemas.microsoft.com/office/drawing/2014/main" id="{1A725170-0729-452E-BFA9-B6D15E016B7B}"/>
              </a:ext>
            </a:extLst>
          </p:cNvPr>
          <p:cNvSpPr>
            <a:spLocks noGrp="1"/>
          </p:cNvSpPr>
          <p:nvPr>
            <p:ph idx="1"/>
          </p:nvPr>
        </p:nvSpPr>
        <p:spPr>
          <a:xfrm>
            <a:off x="680321" y="2336873"/>
            <a:ext cx="4965567" cy="3599316"/>
          </a:xfrm>
        </p:spPr>
        <p:txBody>
          <a:bodyPr>
            <a:normAutofit fontScale="92500" lnSpcReduction="10000"/>
          </a:bodyPr>
          <a:lstStyle/>
          <a:p>
            <a:r>
              <a:rPr lang="en-GB" dirty="0"/>
              <a:t>TRICS will undertake a full review of the current document.</a:t>
            </a:r>
          </a:p>
          <a:p>
            <a:r>
              <a:rPr lang="en-GB" dirty="0"/>
              <a:t>2019 User Survey asked users to make suggestions for the update (some good ideas received).</a:t>
            </a:r>
          </a:p>
          <a:p>
            <a:r>
              <a:rPr lang="en-GB" dirty="0"/>
              <a:t>Recent analysis of trip rates by region and location type will be referenced.</a:t>
            </a:r>
          </a:p>
          <a:p>
            <a:r>
              <a:rPr lang="en-GB" dirty="0"/>
              <a:t>Discussions about changes to Transport Assessments etc will feed into the updated guidance.</a:t>
            </a:r>
            <a:endParaRPr lang="en-US" dirty="0"/>
          </a:p>
        </p:txBody>
      </p:sp>
      <p:pic>
        <p:nvPicPr>
          <p:cNvPr id="4" name="Picture 3">
            <a:extLst>
              <a:ext uri="{FF2B5EF4-FFF2-40B4-BE49-F238E27FC236}">
                <a16:creationId xmlns:a16="http://schemas.microsoft.com/office/drawing/2014/main" id="{F4072620-47DD-4280-A802-257BD473766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933917" y="81740"/>
            <a:ext cx="1138695" cy="1354424"/>
          </a:xfrm>
          <a:prstGeom prst="rect">
            <a:avLst/>
          </a:prstGeom>
        </p:spPr>
      </p:pic>
    </p:spTree>
    <p:extLst>
      <p:ext uri="{BB962C8B-B14F-4D97-AF65-F5344CB8AC3E}">
        <p14:creationId xmlns:p14="http://schemas.microsoft.com/office/powerpoint/2010/main" val="33874437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86D208-5617-40DB-A89C-599889BB6F34}"/>
              </a:ext>
            </a:extLst>
          </p:cNvPr>
          <p:cNvSpPr>
            <a:spLocks noGrp="1"/>
          </p:cNvSpPr>
          <p:nvPr>
            <p:ph type="title"/>
          </p:nvPr>
        </p:nvSpPr>
        <p:spPr/>
        <p:txBody>
          <a:bodyPr/>
          <a:lstStyle/>
          <a:p>
            <a:r>
              <a:rPr lang="en-GB" dirty="0"/>
              <a:t>SUGGESTIONS FROM USERS (1/3)</a:t>
            </a:r>
            <a:endParaRPr lang="en-US" dirty="0"/>
          </a:p>
        </p:txBody>
      </p:sp>
      <p:sp>
        <p:nvSpPr>
          <p:cNvPr id="3" name="Content Placeholder 2">
            <a:extLst>
              <a:ext uri="{FF2B5EF4-FFF2-40B4-BE49-F238E27FC236}">
                <a16:creationId xmlns:a16="http://schemas.microsoft.com/office/drawing/2014/main" id="{6999D087-38A8-42CC-91EA-CD3030F81EF5}"/>
              </a:ext>
            </a:extLst>
          </p:cNvPr>
          <p:cNvSpPr>
            <a:spLocks noGrp="1"/>
          </p:cNvSpPr>
          <p:nvPr>
            <p:ph idx="1"/>
          </p:nvPr>
        </p:nvSpPr>
        <p:spPr>
          <a:xfrm>
            <a:off x="680321" y="2336873"/>
            <a:ext cx="7868255" cy="3599316"/>
          </a:xfrm>
        </p:spPr>
        <p:txBody>
          <a:bodyPr>
            <a:normAutofit lnSpcReduction="10000"/>
          </a:bodyPr>
          <a:lstStyle/>
          <a:p>
            <a:r>
              <a:rPr lang="en-GB" dirty="0"/>
              <a:t>Guidance on the use (or not) of Census journey to work data.</a:t>
            </a:r>
          </a:p>
          <a:p>
            <a:r>
              <a:rPr lang="en-GB" dirty="0"/>
              <a:t>More information needed on internalisation and linked trips.</a:t>
            </a:r>
          </a:p>
          <a:p>
            <a:r>
              <a:rPr lang="en-GB" dirty="0"/>
              <a:t>Produce a complete “how to “user guide for all TRICS functions.</a:t>
            </a:r>
          </a:p>
          <a:p>
            <a:r>
              <a:rPr lang="en-GB" dirty="0"/>
              <a:t>Better clarification of “compatible” TRICS location types.</a:t>
            </a:r>
          </a:p>
          <a:p>
            <a:r>
              <a:rPr lang="en-GB" dirty="0"/>
              <a:t>Provide information on TRICS trip rate averages opposed to rank order list averages.</a:t>
            </a:r>
            <a:endParaRPr lang="en-US" dirty="0"/>
          </a:p>
        </p:txBody>
      </p:sp>
      <p:pic>
        <p:nvPicPr>
          <p:cNvPr id="4" name="Picture 3">
            <a:extLst>
              <a:ext uri="{FF2B5EF4-FFF2-40B4-BE49-F238E27FC236}">
                <a16:creationId xmlns:a16="http://schemas.microsoft.com/office/drawing/2014/main" id="{D385859C-D485-4C4B-BB90-9815C745ED0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933917" y="81740"/>
            <a:ext cx="1138695" cy="1354424"/>
          </a:xfrm>
          <a:prstGeom prst="rect">
            <a:avLst/>
          </a:prstGeom>
        </p:spPr>
      </p:pic>
    </p:spTree>
    <p:extLst>
      <p:ext uri="{BB962C8B-B14F-4D97-AF65-F5344CB8AC3E}">
        <p14:creationId xmlns:p14="http://schemas.microsoft.com/office/powerpoint/2010/main" val="18301118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86D208-5617-40DB-A89C-599889BB6F34}"/>
              </a:ext>
            </a:extLst>
          </p:cNvPr>
          <p:cNvSpPr>
            <a:spLocks noGrp="1"/>
          </p:cNvSpPr>
          <p:nvPr>
            <p:ph type="title"/>
          </p:nvPr>
        </p:nvSpPr>
        <p:spPr/>
        <p:txBody>
          <a:bodyPr/>
          <a:lstStyle/>
          <a:p>
            <a:r>
              <a:rPr lang="en-GB" dirty="0"/>
              <a:t>SUGGESTIONS FROM USERS (2/3)</a:t>
            </a:r>
            <a:endParaRPr lang="en-US" dirty="0"/>
          </a:p>
        </p:txBody>
      </p:sp>
      <p:sp>
        <p:nvSpPr>
          <p:cNvPr id="3" name="Content Placeholder 2">
            <a:extLst>
              <a:ext uri="{FF2B5EF4-FFF2-40B4-BE49-F238E27FC236}">
                <a16:creationId xmlns:a16="http://schemas.microsoft.com/office/drawing/2014/main" id="{6999D087-38A8-42CC-91EA-CD3030F81EF5}"/>
              </a:ext>
            </a:extLst>
          </p:cNvPr>
          <p:cNvSpPr>
            <a:spLocks noGrp="1"/>
          </p:cNvSpPr>
          <p:nvPr>
            <p:ph idx="1"/>
          </p:nvPr>
        </p:nvSpPr>
        <p:spPr>
          <a:xfrm>
            <a:off x="680321" y="2336873"/>
            <a:ext cx="7868255" cy="3599316"/>
          </a:xfrm>
        </p:spPr>
        <p:txBody>
          <a:bodyPr>
            <a:normAutofit/>
          </a:bodyPr>
          <a:lstStyle/>
          <a:p>
            <a:r>
              <a:rPr lang="en-GB" dirty="0"/>
              <a:t>Identify suggested parameters to help select comparable sites (settlement size, distance to nearest similar site, public transport provision, etc).</a:t>
            </a:r>
          </a:p>
          <a:p>
            <a:r>
              <a:rPr lang="en-GB" dirty="0"/>
              <a:t>Provide clearer guidance on location sub-categories and their appropriate use.</a:t>
            </a:r>
          </a:p>
          <a:p>
            <a:r>
              <a:rPr lang="en-GB" dirty="0"/>
              <a:t>Guidance on selecting sites and the local compatibility in terms of local road networks etc.</a:t>
            </a:r>
          </a:p>
          <a:p>
            <a:r>
              <a:rPr lang="en-GB" dirty="0"/>
              <a:t>Information and guidance on BREEAM.</a:t>
            </a:r>
            <a:endParaRPr lang="en-US" dirty="0"/>
          </a:p>
        </p:txBody>
      </p:sp>
      <p:pic>
        <p:nvPicPr>
          <p:cNvPr id="4" name="Picture 3">
            <a:extLst>
              <a:ext uri="{FF2B5EF4-FFF2-40B4-BE49-F238E27FC236}">
                <a16:creationId xmlns:a16="http://schemas.microsoft.com/office/drawing/2014/main" id="{D385859C-D485-4C4B-BB90-9815C745ED0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933917" y="81740"/>
            <a:ext cx="1138695" cy="1354424"/>
          </a:xfrm>
          <a:prstGeom prst="rect">
            <a:avLst/>
          </a:prstGeom>
        </p:spPr>
      </p:pic>
    </p:spTree>
    <p:extLst>
      <p:ext uri="{BB962C8B-B14F-4D97-AF65-F5344CB8AC3E}">
        <p14:creationId xmlns:p14="http://schemas.microsoft.com/office/powerpoint/2010/main" val="1570286308"/>
      </p:ext>
    </p:extLst>
  </p:cSld>
  <p:clrMapOvr>
    <a:masterClrMapping/>
  </p:clrMapOvr>
</p:sld>
</file>

<file path=ppt/theme/theme1.xml><?xml version="1.0" encoding="utf-8"?>
<a:theme xmlns:a="http://schemas.openxmlformats.org/drawingml/2006/main" name="Berlin">
  <a:themeElements>
    <a:clrScheme name="Berlin">
      <a:dk1>
        <a:sysClr val="windowText" lastClr="000000"/>
      </a:dk1>
      <a:lt1>
        <a:sysClr val="window" lastClr="FFFFFF"/>
      </a:lt1>
      <a:dk2>
        <a:srgbClr val="9D360E"/>
      </a:dk2>
      <a:lt2>
        <a:srgbClr val="E7E6E6"/>
      </a:lt2>
      <a:accent1>
        <a:srgbClr val="F09415"/>
      </a:accent1>
      <a:accent2>
        <a:srgbClr val="C1B56B"/>
      </a:accent2>
      <a:accent3>
        <a:srgbClr val="4BAF73"/>
      </a:accent3>
      <a:accent4>
        <a:srgbClr val="5AA6C0"/>
      </a:accent4>
      <a:accent5>
        <a:srgbClr val="D17DF9"/>
      </a:accent5>
      <a:accent6>
        <a:srgbClr val="FA7E5C"/>
      </a:accent6>
      <a:hlink>
        <a:srgbClr val="FFAE3E"/>
      </a:hlink>
      <a:folHlink>
        <a:srgbClr val="FCC77E"/>
      </a:folHlink>
    </a:clrScheme>
    <a:fontScheme name="Berlin">
      <a:majorFont>
        <a:latin typeface="Trebuchet MS" panose="020B0603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panose="020B0603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i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270000"/>
                <a:satMod val="200000"/>
                <a:lumMod val="128000"/>
              </a:schemeClr>
            </a:gs>
            <a:gs pos="50000">
              <a:schemeClr val="phClr">
                <a:shade val="100000"/>
                <a:hueMod val="100000"/>
                <a:satMod val="110000"/>
                <a:lumMod val="130000"/>
              </a:schemeClr>
            </a:gs>
            <a:gs pos="100000">
              <a:schemeClr val="phClr">
                <a:shade val="78000"/>
                <a:hueMod val="44000"/>
                <a:satMod val="200000"/>
                <a:lumMod val="69000"/>
              </a:schemeClr>
            </a:gs>
          </a:gsLst>
          <a:lin ang="2520000" scaled="0"/>
        </a:gradFill>
      </a:bgFillStyleLst>
    </a:fmtScheme>
  </a:themeElements>
  <a:objectDefaults/>
  <a:extraClrSchemeLst/>
  <a:extLst>
    <a:ext uri="{05A4C25C-085E-4340-85A3-A5531E510DB2}">
      <thm15:themeFamily xmlns:thm15="http://schemas.microsoft.com/office/thememl/2012/main" name="Berlin" id="{7B5DBA9E-B069-418E-9360-A61BDD0615A4}" vid="{C0CBE056-4EF4-4D92-969E-947779DA7AA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1D2390692805034AA4ADB81C75174623" ma:contentTypeVersion="12" ma:contentTypeDescription="Create a new document." ma:contentTypeScope="" ma:versionID="4c9a8e873c813ed782291217fb2006dc">
  <xsd:schema xmlns:xsd="http://www.w3.org/2001/XMLSchema" xmlns:xs="http://www.w3.org/2001/XMLSchema" xmlns:p="http://schemas.microsoft.com/office/2006/metadata/properties" xmlns:ns2="6b2095e5-45cc-46a0-a5ff-7534f9b29bc9" xmlns:ns3="d0294d5e-4e3d-4b1c-9473-73456619eb66" targetNamespace="http://schemas.microsoft.com/office/2006/metadata/properties" ma:root="true" ma:fieldsID="8e9c91513ac19fcb89c71a0ff034fa04" ns2:_="" ns3:_="">
    <xsd:import namespace="6b2095e5-45cc-46a0-a5ff-7534f9b29bc9"/>
    <xsd:import namespace="d0294d5e-4e3d-4b1c-9473-73456619eb66"/>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AutoTags" minOccurs="0"/>
                <xsd:element ref="ns3:MediaServiceOCR" minOccurs="0"/>
                <xsd:element ref="ns3:MediaServiceGenerationTime" minOccurs="0"/>
                <xsd:element ref="ns3:MediaServiceEventHashCode" minOccurs="0"/>
                <xsd:element ref="ns3:MediaServiceAutoKeyPoints" minOccurs="0"/>
                <xsd:element ref="ns3:MediaServiceKeyPoints" minOccurs="0"/>
                <xsd:element ref="ns3:MediaServiceDateTaken" minOccurs="0"/>
                <xsd:element ref="ns3: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b2095e5-45cc-46a0-a5ff-7534f9b29bc9"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d0294d5e-4e3d-4b1c-9473-73456619eb66"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element name="MediaServiceLocation" ma:index="19" nillable="true" ma:displayName="Location" ma:internalName="MediaServiceLocatio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1702993B-388D-4C85-9C86-B94E65C624BE}">
  <ds:schemaRefs>
    <ds:schemaRef ds:uri="http://schemas.microsoft.com/sharepoint/v3/contenttype/forms"/>
  </ds:schemaRefs>
</ds:datastoreItem>
</file>

<file path=customXml/itemProps2.xml><?xml version="1.0" encoding="utf-8"?>
<ds:datastoreItem xmlns:ds="http://schemas.openxmlformats.org/officeDocument/2006/customXml" ds:itemID="{E3FA098A-0FFF-426E-B4B1-88E02B4126E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b2095e5-45cc-46a0-a5ff-7534f9b29bc9"/>
    <ds:schemaRef ds:uri="d0294d5e-4e3d-4b1c-9473-73456619eb6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DEF82A6E-2CD3-4198-9448-59237FC5CF6C}">
  <ds:schemaRefs>
    <ds:schemaRef ds:uri="http://schemas.microsoft.com/office/2006/metadata/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TM04033917[[fn=Berlin]]</Template>
  <TotalTime>958</TotalTime>
  <Words>2783</Words>
  <Application>Microsoft Office PowerPoint</Application>
  <PresentationFormat>Widescreen</PresentationFormat>
  <Paragraphs>97</Paragraphs>
  <Slides>12</Slides>
  <Notes>12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Arial</vt:lpstr>
      <vt:lpstr>Calibri</vt:lpstr>
      <vt:lpstr>Trebuchet MS</vt:lpstr>
      <vt:lpstr>Berlin</vt:lpstr>
      <vt:lpstr>THE TRICS GOOD PRACTICE GUIDE &amp; ITS NEXT MAJOR UPDATE</vt:lpstr>
      <vt:lpstr>GUIDANCE BACKGROUND</vt:lpstr>
      <vt:lpstr>SUMMARY OF THE GUIDANCE</vt:lpstr>
      <vt:lpstr>SECTIONS OF THE GUIDANCE (1/3)</vt:lpstr>
      <vt:lpstr>SECTIONS OF THE GUIDANCE (2/3)</vt:lpstr>
      <vt:lpstr>SECTIONS OF THE GUIDANCE (3/3)</vt:lpstr>
      <vt:lpstr>GOOD PRACTICE MAJOR UPDATE: 2020</vt:lpstr>
      <vt:lpstr>SUGGESTIONS FROM USERS (1/3)</vt:lpstr>
      <vt:lpstr>SUGGESTIONS FROM USERS (2/3)</vt:lpstr>
      <vt:lpstr>SUGGESTIONS FROM USERS (3/3)</vt:lpstr>
      <vt:lpstr>ANALYSIS OF TRIP RATES BY REGION COMPARED WITH MAIN LOCATION TYPES</vt:lpstr>
      <vt:lpstr>CHANGES IN BEHAVIOUR &amp; THE FUTURE OF TRANSPORT ASSESSMENTS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AD-HOC COMMISSIONED SURVEYS &amp; THE TRICS BUREAU SERVICE – AN UPDATE</dc:title>
  <dc:creator>Ian</dc:creator>
  <cp:lastModifiedBy>Ian Coles | TRICS</cp:lastModifiedBy>
  <cp:revision>163</cp:revision>
  <dcterms:created xsi:type="dcterms:W3CDTF">2016-11-21T13:17:53Z</dcterms:created>
  <dcterms:modified xsi:type="dcterms:W3CDTF">2023-09-12T08:34:56Z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0x0101001D2390692805034AA4ADB81C75174623</vt:lpwstr>
  </property>
</Properties>
</file>